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03"/>
    <a:srgbClr val="CC3300"/>
    <a:srgbClr val="0033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75" autoAdjust="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680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80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0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1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96470F-A021-4031-BDFF-2FC1DD256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  <p:bldP spid="768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ADE03-7DD0-4503-BE3B-F2FCA4B3A6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20D045-EF4B-41FF-A983-050D670980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17A1F1-2D32-4F6B-B2E5-B8022E547A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1DF96D-75B6-456C-8528-698BEAEBEA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90F4CC-2BD6-40DB-9337-BCFAAD85A7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AE6D6D-D917-4807-9070-41731A3176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8AF43-7276-42C5-B10D-F7777644AE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BB10A-56D8-4571-912B-BDDD6B68F0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C9CC9-6F94-4D88-928D-D3DE6EA52A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96099C-CB83-4255-9C33-74641196B0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DB005A8-54A6-41AB-88ED-56FC7A1DA32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578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57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7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5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5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/>
      <p:bldP spid="757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2667001"/>
          </a:xfrm>
        </p:spPr>
        <p:txBody>
          <a:bodyPr/>
          <a:lstStyle/>
          <a:p>
            <a:r>
              <a:rPr lang="en-US" sz="5400" dirty="0">
                <a:solidFill>
                  <a:srgbClr val="FFF303"/>
                </a:solidFill>
                <a:latin typeface="Franklin Gothic Book" pitchFamily="34" charset="0"/>
              </a:rPr>
              <a:t>Basic </a:t>
            </a:r>
            <a:r>
              <a:rPr lang="en-US" sz="5400" dirty="0" smtClean="0">
                <a:solidFill>
                  <a:srgbClr val="FFF303"/>
                </a:solidFill>
                <a:latin typeface="Franklin Gothic Book" pitchFamily="34" charset="0"/>
              </a:rPr>
              <a:t>CSI Photography</a:t>
            </a:r>
            <a:endParaRPr lang="en-US" sz="5400" dirty="0">
              <a:solidFill>
                <a:srgbClr val="FFF303"/>
              </a:solidFill>
              <a:latin typeface="Franklin Gothic Boo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endParaRPr lang="en-US" sz="2000" b="1" dirty="0" smtClean="0">
              <a:solidFill>
                <a:srgbClr val="FFF303"/>
              </a:solidFill>
              <a:latin typeface="Franklin Gothic Book" pitchFamily="34" charset="0"/>
            </a:endParaRPr>
          </a:p>
          <a:p>
            <a:r>
              <a:rPr lang="en-US" sz="2000" b="1" dirty="0" smtClean="0">
                <a:solidFill>
                  <a:srgbClr val="FFF303"/>
                </a:solidFill>
                <a:latin typeface="Franklin Gothic Book" pitchFamily="34" charset="0"/>
              </a:rPr>
              <a:t>Presented </a:t>
            </a:r>
            <a:r>
              <a:rPr lang="en-US" sz="2000" b="1" dirty="0">
                <a:solidFill>
                  <a:srgbClr val="FFF303"/>
                </a:solidFill>
                <a:latin typeface="Franklin Gothic Book" pitchFamily="34" charset="0"/>
              </a:rPr>
              <a:t>by KCSO Photo Unit</a:t>
            </a:r>
          </a:p>
          <a:p>
            <a:r>
              <a:rPr lang="en-US" sz="2000" b="1" dirty="0">
                <a:solidFill>
                  <a:srgbClr val="FFF303"/>
                </a:solidFill>
                <a:latin typeface="Franklin Gothic Book" pitchFamily="34" charset="0"/>
              </a:rPr>
              <a:t>Angela Van Liew</a:t>
            </a:r>
          </a:p>
          <a:p>
            <a:r>
              <a:rPr lang="en-US" sz="2000" b="1" dirty="0">
                <a:solidFill>
                  <a:srgbClr val="FFF303"/>
                </a:solidFill>
                <a:latin typeface="Franklin Gothic Book" pitchFamily="34" charset="0"/>
              </a:rPr>
              <a:t>(206) 296-3835</a:t>
            </a:r>
          </a:p>
          <a:p>
            <a:r>
              <a:rPr lang="en-US" sz="2000" b="1" dirty="0" smtClean="0">
                <a:solidFill>
                  <a:srgbClr val="FFF303"/>
                </a:solidFill>
                <a:latin typeface="Franklin Gothic Book" pitchFamily="34" charset="0"/>
              </a:rPr>
              <a:t>angela.vanliew@kingcounty.gov</a:t>
            </a:r>
            <a:endParaRPr lang="en-US" sz="2000" b="1" dirty="0">
              <a:solidFill>
                <a:srgbClr val="FFF303"/>
              </a:solidFill>
              <a:latin typeface="Franklin Gothic Book" pitchFamily="34" charset="0"/>
            </a:endParaRPr>
          </a:p>
        </p:txBody>
      </p:sp>
      <p:pic>
        <p:nvPicPr>
          <p:cNvPr id="2053" name="Picture 5" descr="\\Kcsohq\recruiting\Photos\10-0908 MCU\IMG_4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" y="2209800"/>
            <a:ext cx="7833360" cy="2507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3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The Camera</a:t>
            </a:r>
          </a:p>
          <a:p>
            <a:endParaRPr lang="en-US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The camera is basically a light tight box with a lens for gathering light and a </a:t>
            </a:r>
            <a:r>
              <a:rPr lang="en-US" sz="2400" dirty="0" err="1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sensor+media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to record images.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Most cameras, whether point-and-shoot or </a:t>
            </a:r>
            <a:r>
              <a:rPr lang="en-US" sz="2400" dirty="0" err="1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dSLR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, work quite well   using automatic functions (Auto Exposure, Auto Focus, Auto White Balance, Auto Flash)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However, there may be situations where you will need to override those automatic functions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71487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705276"/>
            <a:ext cx="2594237" cy="19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010400" cy="389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609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Basic Camera Parts</a:t>
            </a:r>
            <a:endParaRPr lang="en-US" sz="36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876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Shutter Speed and Aperture</a:t>
            </a:r>
          </a:p>
          <a:p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	Work together to: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ake a good exposure</a:t>
            </a:r>
          </a:p>
          <a:p>
            <a:pPr lvl="4"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ontrol motion</a:t>
            </a:r>
          </a:p>
          <a:p>
            <a:pPr lvl="4"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ontrol depth-of-field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81922" name="Picture 2" descr="\\Kcsohq\recruiting\Photos\11-0308 Metro BEES\DSC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257550" cy="2606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latin typeface="Franklin Gothic Medium" pitchFamily="34" charset="0"/>
              </a:rPr>
              <a:t>Shutter Speed</a:t>
            </a:r>
          </a:p>
          <a:p>
            <a:pPr algn="ctr"/>
            <a:endParaRPr lang="en-US" sz="2400" dirty="0" smtClean="0">
              <a:solidFill>
                <a:srgbClr val="FFF303"/>
              </a:solidFill>
              <a:latin typeface="Franklin Gothic Medium Cond" pitchFamily="34" charset="0"/>
            </a:endParaRPr>
          </a:p>
          <a:p>
            <a:endParaRPr lang="en-US" dirty="0">
              <a:solidFill>
                <a:srgbClr val="FFF303"/>
              </a:solidFill>
              <a:latin typeface="Franklin Gothic Medium Con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Adjusting the length of time the shutter is open is one way</a:t>
            </a:r>
          </a:p>
          <a:p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of controlling the amount of light that reaches the camera’s   sensor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Shutter speeds of less than 1 second are describe in whole numbers but are actually </a:t>
            </a:r>
            <a:r>
              <a:rPr lang="en-US" sz="2400" i="1" dirty="0" smtClean="0">
                <a:solidFill>
                  <a:srgbClr val="FFF303"/>
                </a:solidFill>
                <a:latin typeface="Franklin Gothic Medium" pitchFamily="34" charset="0"/>
              </a:rPr>
              <a:t>fractions</a:t>
            </a:r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 of a second:  250 = 1/250th of a second</a:t>
            </a:r>
          </a:p>
          <a:p>
            <a:endParaRPr lang="en-US" sz="2400" dirty="0">
              <a:solidFill>
                <a:srgbClr val="FFF303"/>
              </a:solidFill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Slow shutter speeds may be necessary in low light situations; use a tripod or  some other stabilizer to prevent camera motion and blur</a:t>
            </a:r>
          </a:p>
          <a:p>
            <a:endParaRPr lang="en-US" sz="2400" dirty="0">
              <a:solidFill>
                <a:srgbClr val="FFF303"/>
              </a:solidFill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Fast shutter speeds are ideal for stopping motion (camera and subject)</a:t>
            </a:r>
            <a:endParaRPr lang="en-US" sz="2400" dirty="0">
              <a:solidFill>
                <a:srgbClr val="FFF303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381000"/>
            <a:ext cx="5732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Fast VS. Slow </a:t>
            </a:r>
            <a:r>
              <a:rPr lang="en-US" sz="36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</a:t>
            </a:r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hutter </a:t>
            </a:r>
            <a:r>
              <a:rPr lang="en-US" sz="36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</a:t>
            </a:r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peed</a:t>
            </a:r>
            <a:endParaRPr lang="en-US" sz="36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3200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100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Aperture</a:t>
            </a:r>
          </a:p>
          <a:p>
            <a:endParaRPr lang="en-US" dirty="0" smtClean="0">
              <a:solidFill>
                <a:srgbClr val="FFF303"/>
              </a:solidFill>
            </a:endParaRPr>
          </a:p>
          <a:p>
            <a:endParaRPr lang="en-US" dirty="0">
              <a:solidFill>
                <a:srgbClr val="FFF303"/>
              </a:solidFill>
            </a:endParaRPr>
          </a:p>
          <a:p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The Aperture, also known as the</a:t>
            </a:r>
          </a:p>
          <a:p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lens opening, works much like</a:t>
            </a:r>
          </a:p>
          <a:p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the pupil of an eye</a:t>
            </a:r>
          </a:p>
          <a:p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Aperture sizes are described as f-stops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The higher the f-stop number,</a:t>
            </a:r>
          </a:p>
          <a:p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  the smaller the opening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The smaller the f-stop number,</a:t>
            </a:r>
          </a:p>
          <a:p>
            <a:r>
              <a:rPr lang="en-US" sz="2400" dirty="0" smtClean="0">
                <a:solidFill>
                  <a:srgbClr val="FFF303"/>
                </a:solidFill>
                <a:latin typeface="Franklin Gothic Medium" pitchFamily="34" charset="0"/>
              </a:rPr>
              <a:t>  the larger the opening</a:t>
            </a:r>
            <a:endParaRPr lang="en-US" sz="2400" dirty="0">
              <a:solidFill>
                <a:srgbClr val="FFF303"/>
              </a:solidFill>
              <a:latin typeface="Franklin Gothic Medium" pitchFamily="34" charset="0"/>
            </a:endParaRPr>
          </a:p>
          <a:p>
            <a:endParaRPr lang="en-US" sz="2400" dirty="0">
              <a:solidFill>
                <a:srgbClr val="FFF303"/>
              </a:solidFill>
              <a:latin typeface="Franklin Gothic Medium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84196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Depth of Field</a:t>
            </a:r>
          </a:p>
          <a:p>
            <a:endParaRPr lang="en-US" sz="36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Depth of field (DOF) is the area from near to far</a:t>
            </a:r>
          </a:p>
          <a:p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 a scene that is acceptably sharp</a:t>
            </a:r>
          </a:p>
          <a:p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DOF is controlled by: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perture size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ens focal length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istance from subject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4994" name="Picture 2" descr="\\Kcsohq\recruiting\Photos\07-0504 WA LEM Medal of Honor\IMG_1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0"/>
            <a:ext cx="5145931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540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DOF Examples</a:t>
            </a:r>
          </a:p>
          <a:p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2686050" cy="178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219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Shallow DOF (wide open aperture)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86019" name="Picture 3" descr="\\Kcsohq\recruiting\Photos\10-0309 Cold Case Cards\dsc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274320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1" y="3962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Great DOF (small aperture opening)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86020" name="Picture 4" descr="\\Kcsohq\recruiting\Photos\ASU\July 2008 New Bell 407\_MG_1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648200"/>
            <a:ext cx="2819400" cy="1878748"/>
          </a:xfrm>
          <a:prstGeom prst="rect">
            <a:avLst/>
          </a:prstGeom>
          <a:noFill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648200"/>
            <a:ext cx="2838450" cy="18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763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Lighting</a:t>
            </a:r>
          </a:p>
          <a:p>
            <a:endParaRPr lang="en-US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Along with the photographer and the camera,</a:t>
            </a:r>
          </a:p>
          <a:p>
            <a:pPr algn="ctr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lighting is a key element in photography</a:t>
            </a:r>
          </a:p>
          <a:p>
            <a:endParaRPr lang="en-US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3"/>
            <a:endParaRPr lang="en-US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3"/>
            <a:endParaRPr lang="en-US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3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Types of Lighting</a:t>
            </a:r>
          </a:p>
          <a:p>
            <a:pPr lvl="3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en-US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Available (Existing)</a:t>
            </a:r>
          </a:p>
          <a:p>
            <a:pPr lvl="4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Outdoors</a:t>
            </a:r>
          </a:p>
          <a:p>
            <a:pPr lvl="4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Indoors</a:t>
            </a:r>
          </a:p>
          <a:p>
            <a:pPr lvl="4"/>
            <a:endParaRPr lang="en-US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Artificial</a:t>
            </a:r>
          </a:p>
          <a:p>
            <a:pPr lvl="4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Flash (Strobes)</a:t>
            </a:r>
          </a:p>
          <a:p>
            <a:pPr lvl="4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Photofloods</a:t>
            </a:r>
          </a:p>
          <a:p>
            <a:pPr lvl="4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Flashlights</a:t>
            </a:r>
          </a:p>
          <a:p>
            <a:pPr lvl="4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Quartz-halogen</a:t>
            </a:r>
          </a:p>
          <a:p>
            <a:pPr lvl="4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Headlights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DSCN2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463800"/>
            <a:ext cx="3124200" cy="4165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Types of Lighting</a:t>
            </a:r>
          </a:p>
          <a:p>
            <a:pPr lvl="3"/>
            <a:r>
              <a:rPr lang="en-US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</a:p>
          <a:p>
            <a:pPr lvl="3"/>
            <a:endParaRPr lang="en-US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3"/>
            <a:endParaRPr lang="en-US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3"/>
            <a:endParaRPr lang="en-US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Outdoors at night: headlights</a:t>
            </a:r>
          </a:p>
          <a:p>
            <a:pPr lvl="1"/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                                  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			     Outdoors daytime: sunlight</a:t>
            </a:r>
          </a:p>
          <a:p>
            <a:pPr lvl="3">
              <a:buFont typeface="Arial" pitchFamily="34" charset="0"/>
              <a:buChar char="•"/>
            </a:pPr>
            <a:endParaRPr lang="en-US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					</a:t>
            </a:r>
            <a:endParaRPr lang="en-US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87042" name="Picture 2" descr="\\Kcsohq\recruiting\Photos\2011 Images for KCSO FB\DSC_001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546475" cy="2375132"/>
          </a:xfrm>
          <a:prstGeom prst="rect">
            <a:avLst/>
          </a:prstGeom>
          <a:noFill/>
        </p:spPr>
      </p:pic>
      <p:pic>
        <p:nvPicPr>
          <p:cNvPr id="4" name="Picture 3" descr="IMG_2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212409"/>
            <a:ext cx="3429000" cy="274643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Learning objectives:</a:t>
            </a:r>
          </a:p>
          <a:p>
            <a:pPr algn="ctr"/>
            <a:endParaRPr lang="en-US" sz="36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Understand the basic principles of photography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Understand the value of quality investigation photos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Understand and follow SOP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Know when to ask for help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3" name="Picture 2" descr="IMG_7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810000"/>
            <a:ext cx="3375235" cy="265096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Types of Lighting</a:t>
            </a:r>
          </a:p>
          <a:p>
            <a:pPr lvl="3" algn="ctr"/>
            <a:endParaRPr lang="en-US" sz="36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Flashes or strobes			</a:t>
            </a:r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  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Quartz-halogen</a:t>
            </a:r>
          </a:p>
          <a:p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				</a:t>
            </a:r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Flashlights</a:t>
            </a: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981200"/>
            <a:ext cx="2895600" cy="248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2438400" cy="258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648200"/>
            <a:ext cx="309196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Lighting Accessories</a:t>
            </a:r>
          </a:p>
          <a:p>
            <a:endParaRPr lang="en-US" sz="2400" dirty="0"/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Off-shoe flash cord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Battery packs		</a:t>
            </a:r>
          </a:p>
          <a:p>
            <a:pPr marL="0" lvl="8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Light modifiers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626095" cy="176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81400"/>
            <a:ext cx="197624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524000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4267200"/>
            <a:ext cx="2572702" cy="192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447800"/>
            <a:ext cx="268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Break Time?</a:t>
            </a:r>
            <a:endParaRPr lang="en-US" sz="36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38400"/>
            <a:ext cx="3390900" cy="30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do we care if we take good photos?</a:t>
            </a:r>
          </a:p>
          <a:p>
            <a:endParaRPr lang="en-US" sz="36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 photos provide a permanent record of the scene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 photos tell the story for future investigators and juries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SC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886200"/>
            <a:ext cx="3590544" cy="23926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08330"/>
            <a:ext cx="83820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Four Elements Make Great Photos</a:t>
            </a:r>
          </a:p>
          <a:p>
            <a:endParaRPr lang="en-US" sz="36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Composition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Lighting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Exposure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Sharpness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3" name="Picture 2" descr="sage_1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514600"/>
            <a:ext cx="4486656" cy="30023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61918"/>
            <a:ext cx="64008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Composition</a:t>
            </a:r>
          </a:p>
          <a:p>
            <a:pPr algn="ctr"/>
            <a:endParaRPr lang="en-US" sz="36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Choose the best angle, distance, lens</a:t>
            </a:r>
          </a:p>
          <a:p>
            <a:pPr algn="ctr"/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and cropping to tell your story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3" name="Picture 2" descr="IMG_0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24" y="2590800"/>
            <a:ext cx="5638754" cy="37583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162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Lighting</a:t>
            </a:r>
          </a:p>
          <a:p>
            <a:endParaRPr lang="en-US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Lighting is the most important factor in photography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Without light, you have no photos</a:t>
            </a:r>
          </a:p>
          <a:p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Types of lighting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Natural (Ambient)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Flash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Flood lights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Flashlights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3" name="Picture 2" descr="IMG_3780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3827990" cy="30631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Exposure</a:t>
            </a:r>
          </a:p>
          <a:p>
            <a:endParaRPr lang="en-US" sz="36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Choosing the best shutter speed, aperture and ISO to properly record the scene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Auto or Program exposure mode (P) works well for most situations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Large areas of dark or brightness can fool your camera’s meter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The four most common exposure modes are Program (P), Aperture Priority (A), Shutter Priority (S), and Manual (M).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Under Exposure</a:t>
            </a: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Over Exposure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/>
            <a:endParaRPr lang="en-US" sz="24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Good Exposure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3" name="Picture 2" descr="DSCN2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616984"/>
            <a:ext cx="2438400" cy="1828800"/>
          </a:xfrm>
          <a:prstGeom prst="rect">
            <a:avLst/>
          </a:prstGeom>
        </p:spPr>
      </p:pic>
      <p:pic>
        <p:nvPicPr>
          <p:cNvPr id="4" name="Picture 3" descr="DSCN2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743200"/>
            <a:ext cx="2438400" cy="1828800"/>
          </a:xfrm>
          <a:prstGeom prst="rect">
            <a:avLst/>
          </a:prstGeom>
        </p:spPr>
      </p:pic>
      <p:pic>
        <p:nvPicPr>
          <p:cNvPr id="5" name="Picture 4" descr="PAG9604-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5029200"/>
            <a:ext cx="2524462" cy="1676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457200"/>
            <a:ext cx="8077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Sharpness</a:t>
            </a:r>
          </a:p>
          <a:p>
            <a:pPr algn="ctr"/>
            <a:endParaRPr lang="en-US" sz="3600" dirty="0" smtClean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endParaRPr lang="en-US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Sharpness is a factor of focus, resolution, and depth-of-field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Sharpness is essential for </a:t>
            </a:r>
          </a:p>
          <a:p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good crime scene photos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Save the blurry photos</a:t>
            </a:r>
          </a:p>
          <a:p>
            <a:r>
              <a:rPr lang="en-US" sz="2400" dirty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400" dirty="0" smtClean="0">
                <a:solidFill>
                  <a:srgbClr val="FF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for your art class</a:t>
            </a:r>
            <a:endParaRPr lang="en-US" sz="2400" dirty="0">
              <a:solidFill>
                <a:srgbClr val="FFF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743200"/>
            <a:ext cx="449580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 Digital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Digital</Template>
  <TotalTime>1669</TotalTime>
  <Words>550</Words>
  <Application>Microsoft Office PowerPoint</Application>
  <PresentationFormat>On-screen Show (4:3)</PresentationFormat>
  <Paragraphs>216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Garamond</vt:lpstr>
      <vt:lpstr>Times New Roman</vt:lpstr>
      <vt:lpstr>Wingdings</vt:lpstr>
      <vt:lpstr>Franklin Gothic Book</vt:lpstr>
      <vt:lpstr>Basic Digital</vt:lpstr>
      <vt:lpstr>Basic CSI Photography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Photography Principles</dc:title>
  <dc:creator>Vanlieam</dc:creator>
  <cp:lastModifiedBy>Vanlieam</cp:lastModifiedBy>
  <cp:revision>65</cp:revision>
  <dcterms:created xsi:type="dcterms:W3CDTF">2012-02-27T19:53:16Z</dcterms:created>
  <dcterms:modified xsi:type="dcterms:W3CDTF">2012-02-28T23:42:44Z</dcterms:modified>
</cp:coreProperties>
</file>