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3"/>
  </p:notes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8" r:id="rId30"/>
    <p:sldId id="289" r:id="rId31"/>
    <p:sldId id="290" r:id="rId3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28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A4B32D21-02C4-4F81-97AE-549B172BD8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2CBF12-D77B-4757-A095-26F1A8432610}" type="slidenum">
              <a:rPr lang="en-US"/>
              <a:pPr/>
              <a:t>2</a:t>
            </a:fld>
            <a:endParaRPr 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5650" cy="3425825"/>
          </a:xfrm>
          <a:ln w="12700"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2075" tIns="46038" rIns="92075" bIns="46038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35547B-3B2F-499A-A16F-2E1FC681DDB3}" type="slidenum">
              <a:rPr lang="en-US"/>
              <a:pPr/>
              <a:t>31</a:t>
            </a:fld>
            <a:endParaRPr lang="en-US"/>
          </a:p>
        </p:txBody>
      </p:sp>
      <p:sp>
        <p:nvSpPr>
          <p:cNvPr id="37891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2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/>
          <a:lstStyle/>
          <a:p>
            <a:pPr algn="r"/>
            <a:r>
              <a:rPr lang="en-US" sz="1200">
                <a:latin typeface="Times New Roman" pitchFamily="18" charset="0"/>
              </a:rPr>
              <a:t>55</a:t>
            </a:r>
          </a:p>
        </p:txBody>
      </p:sp>
      <p:sp>
        <p:nvSpPr>
          <p:cNvPr id="37893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4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5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5650" cy="3425825"/>
          </a:xfrm>
          <a:ln w="12700" cap="flat"/>
        </p:spPr>
      </p:sp>
      <p:sp>
        <p:nvSpPr>
          <p:cNvPr id="37896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0488" tIns="44450" rIns="90488" bIns="44450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9" y="2640"/>
                <a:ext cx="335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44044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4045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9BC05CAC-E2EB-4D91-9E59-B5C1FA4CE4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74F551-CF35-4C47-BB1C-FEC51A246D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458743-0810-4F84-8C38-4CDCC29B49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F0441F-4C80-4271-AA82-AD19BBFE05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0BEC80-2A20-4801-B4F7-71B865EDE9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519F42-9928-4826-A64E-1E12E5C865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53E177-5ED0-41E8-8418-C4A0EE1E50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0E5800-5735-4FF1-9CAB-EBBD12FEEB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A3E995-8ADF-45A4-878B-0C0DF75596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710941-80A7-41CD-A92B-13F2906C3B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47715B-975A-4A4A-B9B9-B6163D78B5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F030FD-AB61-4BF5-B0BC-40CF998B5B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 sz="2400"/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 sz="2400"/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 sz="2400"/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 sz="2400"/>
          </a:p>
        </p:txBody>
      </p:sp>
      <p:sp>
        <p:nvSpPr>
          <p:cNvPr id="43014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 sz="2400"/>
          </a:p>
        </p:txBody>
      </p:sp>
      <p:sp>
        <p:nvSpPr>
          <p:cNvPr id="43015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 sz="2400"/>
          </a:p>
        </p:txBody>
      </p:sp>
      <p:sp>
        <p:nvSpPr>
          <p:cNvPr id="43016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 sz="2400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3019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2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21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9E6770AA-E398-4F7C-BFB7-AA88D3BE72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Documents%20and%20Settings\barrettr\My%20Documents\My%20Music\Miles%20Davis\Kind%20of%20Blue\06%20Flamenco%20Sketches%20%5bAlternate%20Take%5d%5b-%5d.wma" TargetMode="External"/><Relationship Id="rId1" Type="http://schemas.openxmlformats.org/officeDocument/2006/relationships/audio" Target="file:///C:\Documents%20and%20Settings\barrettr\My%20Documents\My%20Music\Miles%20Davis\Kind%20of%20Blue\05%20Flamenco%20Sketches.wma" TargetMode="Externa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Crime scene photography</a:t>
            </a:r>
          </a:p>
        </p:txBody>
      </p:sp>
      <p:pic>
        <p:nvPicPr>
          <p:cNvPr id="3075" name="Picture 3" descr="0000-4734-4~Pin-Up-Girl-Quiet-Please-Librarian-Poste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981200"/>
            <a:ext cx="3038475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5257800" y="2590800"/>
            <a:ext cx="2514600" cy="1066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3200"/>
              <a:t>Basic Principles</a:t>
            </a:r>
          </a:p>
        </p:txBody>
      </p:sp>
    </p:spTree>
  </p:cSld>
  <p:clrMapOvr>
    <a:masterClrMapping/>
  </p:clrMapOvr>
  <p:transition advTm="300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398588" y="2433638"/>
            <a:ext cx="2230437" cy="3675062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Font typeface="Wingdings" pitchFamily="2" charset="2"/>
              <a:buChar char="ü"/>
            </a:pPr>
            <a:endParaRPr lang="en-US" smtClean="0"/>
          </a:p>
          <a:p>
            <a:pPr eaLnBrk="1" hangingPunct="1">
              <a:buClr>
                <a:schemeClr val="bg2"/>
              </a:buClr>
              <a:buFont typeface="Wingdings" pitchFamily="2" charset="2"/>
              <a:buChar char="v"/>
            </a:pPr>
            <a:r>
              <a:rPr lang="en-US" sz="1800" smtClean="0"/>
              <a:t>Take photographs as needed as the investigation develops.</a:t>
            </a:r>
          </a:p>
          <a:p>
            <a:pPr eaLnBrk="1" hangingPunct="1">
              <a:buClr>
                <a:schemeClr val="bg2"/>
              </a:buClr>
              <a:buFont typeface="Wingdings" pitchFamily="2" charset="2"/>
              <a:buChar char="v"/>
            </a:pPr>
            <a:endParaRPr lang="en-US" sz="1800" smtClean="0"/>
          </a:p>
          <a:p>
            <a:pPr eaLnBrk="1" hangingPunct="1">
              <a:buClr>
                <a:schemeClr val="bg2"/>
              </a:buClr>
              <a:buFont typeface="Wingdings" pitchFamily="2" charset="2"/>
              <a:buChar char="v"/>
            </a:pPr>
            <a:r>
              <a:rPr lang="en-US" sz="1800" smtClean="0"/>
              <a:t>Photographer should remain until scene is completed and “as left” (exit)  photographs are taken</a:t>
            </a:r>
          </a:p>
        </p:txBody>
      </p:sp>
      <p:pic>
        <p:nvPicPr>
          <p:cNvPr id="12291" name="Picture 3" descr="mp-phones"/>
          <p:cNvPicPr>
            <a:picLocks noChangeAspect="1" noChangeArrowheads="1"/>
          </p:cNvPicPr>
          <p:nvPr/>
        </p:nvPicPr>
        <p:blipFill>
          <a:blip r:embed="rId2" cstate="print"/>
          <a:srcRect l="-1357" t="4800" b="3999"/>
          <a:stretch>
            <a:fillRect/>
          </a:stretch>
        </p:blipFill>
        <p:spPr bwMode="auto">
          <a:xfrm>
            <a:off x="3657600" y="2514600"/>
            <a:ext cx="4933950" cy="376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1295400" y="990600"/>
            <a:ext cx="596265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1330" tIns="45665" rIns="91330" bIns="45665">
            <a:spAutoFit/>
          </a:bodyPr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B2B2B2"/>
              </a:buClr>
              <a:buSzPct val="60000"/>
              <a:buFont typeface="Wingdings" pitchFamily="2" charset="2"/>
              <a:buNone/>
            </a:pPr>
            <a:r>
              <a:rPr lang="en-US" sz="4000">
                <a:solidFill>
                  <a:srgbClr val="000000"/>
                </a:solidFill>
              </a:rPr>
              <a:t>Crime Scene Photography</a:t>
            </a: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838200"/>
            <a:ext cx="7793038" cy="1462088"/>
          </a:xfrm>
        </p:spPr>
        <p:txBody>
          <a:bodyPr/>
          <a:lstStyle/>
          <a:p>
            <a:pPr eaLnBrk="1" hangingPunct="1"/>
            <a:r>
              <a:rPr lang="en-US" sz="2400" smtClean="0"/>
              <a:t>What pictures should be taken?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2362200"/>
            <a:ext cx="7772400" cy="4114800"/>
          </a:xfrm>
        </p:spPr>
        <p:txBody>
          <a:bodyPr/>
          <a:lstStyle/>
          <a:p>
            <a:pPr eaLnBrk="1" hangingPunct="1">
              <a:buClr>
                <a:schemeClr val="bg2"/>
              </a:buClr>
              <a:buFont typeface="Wingdings" pitchFamily="2" charset="2"/>
              <a:buChar char="v"/>
            </a:pPr>
            <a:r>
              <a:rPr lang="en-US" sz="1800" smtClean="0"/>
              <a:t>Your photographic coverage must be complete enough so that a person not at the scene has as thorough an understanding as they would have gotten by being there.</a:t>
            </a: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1143000" y="990600"/>
            <a:ext cx="596265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1330" tIns="45665" rIns="91330" bIns="45665">
            <a:spAutoFit/>
          </a:bodyPr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B2B2B2"/>
              </a:buClr>
              <a:buSzPct val="60000"/>
              <a:buFont typeface="Wingdings" pitchFamily="2" charset="2"/>
              <a:buNone/>
            </a:pPr>
            <a:r>
              <a:rPr lang="en-US" sz="4000">
                <a:solidFill>
                  <a:srgbClr val="000000"/>
                </a:solidFill>
              </a:rPr>
              <a:t>Crime Scene Photography</a:t>
            </a:r>
          </a:p>
        </p:txBody>
      </p:sp>
      <p:pic>
        <p:nvPicPr>
          <p:cNvPr id="13317" name="Picture 5" descr="mp-selfp"/>
          <p:cNvPicPr>
            <a:picLocks noChangeAspect="1" noChangeArrowheads="1"/>
          </p:cNvPicPr>
          <p:nvPr/>
        </p:nvPicPr>
        <p:blipFill>
          <a:blip r:embed="rId2" cstate="print">
            <a:lum bright="12000"/>
          </a:blip>
          <a:srcRect l="14915" t="38400" r="11864" b="10400"/>
          <a:stretch>
            <a:fillRect/>
          </a:stretch>
        </p:blipFill>
        <p:spPr bwMode="auto">
          <a:xfrm>
            <a:off x="2057400" y="3371850"/>
            <a:ext cx="5486400" cy="325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398588" y="1905000"/>
            <a:ext cx="7340600" cy="4130675"/>
          </a:xfrm>
        </p:spPr>
        <p:txBody>
          <a:bodyPr/>
          <a:lstStyle/>
          <a:p>
            <a:pPr eaLnBrk="1" hangingPunct="1">
              <a:buClr>
                <a:schemeClr val="bg2"/>
              </a:buClr>
              <a:buFont typeface="Wingdings" pitchFamily="2" charset="2"/>
              <a:buChar char="v"/>
            </a:pPr>
            <a:r>
              <a:rPr lang="en-US" sz="2000" smtClean="0"/>
              <a:t>Don’t make assumptions about what is important. If you have any doubt about the value of a particular picture, TAKE IT!  A little extra time doesn’t compare to the cost of failing to record valuable information</a:t>
            </a:r>
          </a:p>
          <a:p>
            <a:pPr eaLnBrk="1" hangingPunct="1">
              <a:buClr>
                <a:schemeClr val="bg2"/>
              </a:buClr>
              <a:buFont typeface="Wingdings" pitchFamily="2" charset="2"/>
              <a:buChar char="v"/>
            </a:pPr>
            <a:r>
              <a:rPr lang="en-US" sz="2000" smtClean="0"/>
              <a:t>YOU CAN’T TAKE TOO MANY PICTURES!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1066800" y="990600"/>
            <a:ext cx="596265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1330" tIns="45665" rIns="91330" bIns="45665">
            <a:spAutoFit/>
          </a:bodyPr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B2B2B2"/>
              </a:buClr>
              <a:buSzPct val="60000"/>
              <a:buFont typeface="Wingdings" pitchFamily="2" charset="2"/>
              <a:buNone/>
            </a:pPr>
            <a:r>
              <a:rPr lang="en-US" sz="4000">
                <a:solidFill>
                  <a:srgbClr val="000000"/>
                </a:solidFill>
              </a:rPr>
              <a:t>Crime Scene Photography</a:t>
            </a:r>
          </a:p>
        </p:txBody>
      </p:sp>
      <p:pic>
        <p:nvPicPr>
          <p:cNvPr id="14340" name="Picture 4" descr="mp-pier"/>
          <p:cNvPicPr>
            <a:picLocks noChangeAspect="1" noChangeArrowheads="1"/>
          </p:cNvPicPr>
          <p:nvPr/>
        </p:nvPicPr>
        <p:blipFill>
          <a:blip r:embed="rId2" cstate="print"/>
          <a:srcRect b="6400"/>
          <a:stretch>
            <a:fillRect/>
          </a:stretch>
        </p:blipFill>
        <p:spPr bwMode="auto">
          <a:xfrm>
            <a:off x="3962400" y="3733800"/>
            <a:ext cx="3581400" cy="284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990600"/>
            <a:ext cx="7793038" cy="1462088"/>
          </a:xfrm>
        </p:spPr>
        <p:txBody>
          <a:bodyPr/>
          <a:lstStyle/>
          <a:p>
            <a:pPr eaLnBrk="1" hangingPunct="1"/>
            <a:r>
              <a:rPr lang="en-US" sz="3200" smtClean="0">
                <a:solidFill>
                  <a:schemeClr val="tx1"/>
                </a:solidFill>
              </a:rPr>
              <a:t>How can I accomplish this?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514600"/>
            <a:ext cx="7239000" cy="4114800"/>
          </a:xfrm>
        </p:spPr>
        <p:txBody>
          <a:bodyPr/>
          <a:lstStyle/>
          <a:p>
            <a:pPr eaLnBrk="1" hangingPunct="1">
              <a:buClr>
                <a:schemeClr val="bg2"/>
              </a:buClr>
              <a:buFont typeface="Wingdings" pitchFamily="2" charset="2"/>
              <a:buChar char="v"/>
            </a:pPr>
            <a:r>
              <a:rPr lang="en-US" sz="2000" smtClean="0"/>
              <a:t>Every item of importance (regardless of its size …button or building) should have the following photographs made:</a:t>
            </a:r>
          </a:p>
          <a:p>
            <a:pPr eaLnBrk="1" hangingPunct="1">
              <a:buClr>
                <a:schemeClr val="bg2"/>
              </a:buClr>
              <a:buFont typeface="Wingdings" pitchFamily="2" charset="2"/>
              <a:buNone/>
            </a:pPr>
            <a:endParaRPr lang="en-US" sz="2000" smtClean="0"/>
          </a:p>
          <a:p>
            <a:pPr eaLnBrk="1" hangingPunct="1">
              <a:buClr>
                <a:schemeClr val="bg2"/>
              </a:buClr>
              <a:buFont typeface="Wingdings" pitchFamily="2" charset="2"/>
              <a:buChar char="v"/>
            </a:pPr>
            <a:r>
              <a:rPr lang="en-US" sz="1800" smtClean="0"/>
              <a:t>LONG (ESTABLISHING)</a:t>
            </a:r>
          </a:p>
          <a:p>
            <a:pPr eaLnBrk="1" hangingPunct="1">
              <a:buClr>
                <a:schemeClr val="bg2"/>
              </a:buClr>
              <a:buFont typeface="Wingdings" pitchFamily="2" charset="2"/>
              <a:buChar char="v"/>
            </a:pPr>
            <a:r>
              <a:rPr lang="en-US" sz="1800" smtClean="0"/>
              <a:t>MEDIUM</a:t>
            </a:r>
          </a:p>
          <a:p>
            <a:pPr eaLnBrk="1" hangingPunct="1">
              <a:buClr>
                <a:schemeClr val="bg2"/>
              </a:buClr>
              <a:buFont typeface="Wingdings" pitchFamily="2" charset="2"/>
              <a:buChar char="v"/>
            </a:pPr>
            <a:r>
              <a:rPr lang="en-US" sz="1800" smtClean="0"/>
              <a:t>CLOSE-UP</a:t>
            </a:r>
          </a:p>
          <a:p>
            <a:pPr eaLnBrk="1" hangingPunct="1">
              <a:buClr>
                <a:schemeClr val="bg2"/>
              </a:buClr>
              <a:buFont typeface="Wingdings" pitchFamily="2" charset="2"/>
              <a:buChar char="v"/>
            </a:pPr>
            <a:r>
              <a:rPr lang="en-US" sz="1800" smtClean="0"/>
              <a:t>CLOSE UP WITH RULER (if needed)</a:t>
            </a:r>
          </a:p>
        </p:txBody>
      </p:sp>
      <p:pic>
        <p:nvPicPr>
          <p:cNvPr id="15364" name="Picture 4" descr="mp-untitledmetr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3200400"/>
            <a:ext cx="3886200" cy="329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1066800" y="990600"/>
            <a:ext cx="596265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1330" tIns="45665" rIns="91330" bIns="45665">
            <a:spAutoFit/>
          </a:bodyPr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B2B2B2"/>
              </a:buClr>
              <a:buSzPct val="60000"/>
              <a:buFont typeface="Wingdings" pitchFamily="2" charset="2"/>
              <a:buNone/>
            </a:pPr>
            <a:r>
              <a:rPr lang="en-US" sz="4000">
                <a:solidFill>
                  <a:srgbClr val="000000"/>
                </a:solidFill>
              </a:rPr>
              <a:t>Crime Scene Photography</a:t>
            </a: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6800" y="2057400"/>
            <a:ext cx="2667000" cy="4267200"/>
          </a:xfrm>
        </p:spPr>
        <p:txBody>
          <a:bodyPr/>
          <a:lstStyle/>
          <a:p>
            <a:pPr eaLnBrk="1" hangingPunct="1">
              <a:buClr>
                <a:schemeClr val="bg2"/>
              </a:buClr>
              <a:buFont typeface="Wingdings" pitchFamily="2" charset="2"/>
              <a:buChar char="v"/>
            </a:pPr>
            <a:r>
              <a:rPr lang="en-US" sz="2000" smtClean="0"/>
              <a:t>The LONG (establishing) photograph is taken from as far away as possible to establish where the  item is located in its environment.  A wide angle lens may be used to accomplish this if necessary</a:t>
            </a:r>
          </a:p>
        </p:txBody>
      </p:sp>
      <p:pic>
        <p:nvPicPr>
          <p:cNvPr id="16387" name="Picture 3" descr="mp-miumiu"/>
          <p:cNvPicPr>
            <a:picLocks noChangeAspect="1" noChangeArrowheads="1"/>
          </p:cNvPicPr>
          <p:nvPr/>
        </p:nvPicPr>
        <p:blipFill>
          <a:blip r:embed="rId2" cstate="print"/>
          <a:srcRect l="17392" t="-230" r="18394"/>
          <a:stretch>
            <a:fillRect/>
          </a:stretch>
        </p:blipFill>
        <p:spPr bwMode="auto">
          <a:xfrm>
            <a:off x="4343400" y="1905000"/>
            <a:ext cx="3657600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1447800" y="990600"/>
            <a:ext cx="596265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1330" tIns="45665" rIns="91330" bIns="45665">
            <a:spAutoFit/>
          </a:bodyPr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B2B2B2"/>
              </a:buClr>
              <a:buSzPct val="60000"/>
              <a:buFont typeface="Wingdings" pitchFamily="2" charset="2"/>
              <a:buNone/>
            </a:pPr>
            <a:r>
              <a:rPr lang="en-US" sz="4000">
                <a:solidFill>
                  <a:srgbClr val="000000"/>
                </a:solidFill>
              </a:rPr>
              <a:t>Crime Scene Photography</a:t>
            </a: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90600" y="2057400"/>
            <a:ext cx="3962400" cy="4114800"/>
          </a:xfrm>
        </p:spPr>
        <p:txBody>
          <a:bodyPr/>
          <a:lstStyle/>
          <a:p>
            <a:pPr eaLnBrk="1" hangingPunct="1">
              <a:buClr>
                <a:schemeClr val="bg2"/>
              </a:buClr>
              <a:buFont typeface="Wingdings" pitchFamily="2" charset="2"/>
              <a:buChar char="v"/>
            </a:pPr>
            <a:r>
              <a:rPr lang="en-US" sz="2000" dirty="0" smtClean="0"/>
              <a:t>The MEDIUM photograph shows the item in its immediate surrounding - showing its relative position and distance to other items.  The “normal” lens (50mm lens on a full frame </a:t>
            </a:r>
            <a:r>
              <a:rPr lang="en-US" sz="2000" dirty="0" err="1" smtClean="0"/>
              <a:t>dSLR</a:t>
            </a:r>
            <a:r>
              <a:rPr lang="en-US" sz="2000" dirty="0" smtClean="0"/>
              <a:t>) should always be used for this shot with the camera at eye level.  This most closely represents “what you saw”</a:t>
            </a:r>
          </a:p>
        </p:txBody>
      </p:sp>
      <p:pic>
        <p:nvPicPr>
          <p:cNvPr id="17411" name="Picture 3" descr="mp-redstockings"/>
          <p:cNvPicPr>
            <a:picLocks noChangeAspect="1" noChangeArrowheads="1"/>
          </p:cNvPicPr>
          <p:nvPr/>
        </p:nvPicPr>
        <p:blipFill>
          <a:blip r:embed="rId2" cstate="print"/>
          <a:srcRect l="17288" t="-1601" r="14915" b="-800"/>
          <a:stretch>
            <a:fillRect/>
          </a:stretch>
        </p:blipFill>
        <p:spPr bwMode="auto">
          <a:xfrm>
            <a:off x="5105400" y="1828800"/>
            <a:ext cx="3810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1371600" y="914400"/>
            <a:ext cx="596265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1330" tIns="45665" rIns="91330" bIns="45665">
            <a:spAutoFit/>
          </a:bodyPr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B2B2B2"/>
              </a:buClr>
              <a:buSzPct val="60000"/>
              <a:buFont typeface="Wingdings" pitchFamily="2" charset="2"/>
              <a:buNone/>
            </a:pPr>
            <a:r>
              <a:rPr lang="en-US" sz="4000">
                <a:solidFill>
                  <a:srgbClr val="000000"/>
                </a:solidFill>
              </a:rPr>
              <a:t>Crime Scene Photography</a:t>
            </a: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219200" y="838200"/>
            <a:ext cx="7772400" cy="1371600"/>
          </a:xfrm>
        </p:spPr>
        <p:txBody>
          <a:bodyPr/>
          <a:lstStyle/>
          <a:p>
            <a:pPr eaLnBrk="1" hangingPunct="1">
              <a:buClr>
                <a:schemeClr val="bg2"/>
              </a:buClr>
              <a:buFont typeface="Wingdings" pitchFamily="2" charset="2"/>
              <a:buNone/>
            </a:pPr>
            <a:r>
              <a:rPr lang="en-US" sz="4000" smtClean="0"/>
              <a:t>Crime Scene photography</a:t>
            </a: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609600" y="2286000"/>
            <a:ext cx="8305800" cy="822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330" tIns="45665" rIns="91330" bIns="45665">
            <a:spAutoFit/>
          </a:bodyPr>
          <a:lstStyle/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60000"/>
              <a:buFont typeface="Wingdings" pitchFamily="2" charset="2"/>
              <a:buChar char="v"/>
            </a:pPr>
            <a:r>
              <a:rPr lang="en-US" sz="2400"/>
              <a:t>CLOSE-UP photograph is taken from as close as possible to the item.</a:t>
            </a:r>
          </a:p>
        </p:txBody>
      </p:sp>
      <p:pic>
        <p:nvPicPr>
          <p:cNvPr id="18436" name="Picture 4" descr="p41600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3048000"/>
            <a:ext cx="4419600" cy="330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228600" y="5791200"/>
            <a:ext cx="8534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30" tIns="45665" rIns="91330" bIns="45665">
            <a:spAutoFit/>
          </a:bodyPr>
          <a:lstStyle/>
          <a:p>
            <a:r>
              <a:rPr lang="en-US" sz="2000"/>
              <a:t>This constitutes a minimum coverage of the scene.  Any other photograph needed to accomplish the objective should also be taken.</a:t>
            </a: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1676400" y="1919288"/>
            <a:ext cx="3616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30" tIns="45665" rIns="91330" bIns="45665">
            <a:spAutoFit/>
          </a:bodyPr>
          <a:lstStyle/>
          <a:p>
            <a:r>
              <a:rPr lang="en-US" sz="2400"/>
              <a:t>CLOSE UP / WITH RULER</a:t>
            </a:r>
            <a:endParaRPr lang="en-US" sz="2400" b="1"/>
          </a:p>
        </p:txBody>
      </p:sp>
      <p:pic>
        <p:nvPicPr>
          <p:cNvPr id="19460" name="Picture 4" descr="Talbo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2514600"/>
            <a:ext cx="238125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5" descr="weta_ray_gun"/>
          <p:cNvPicPr>
            <a:picLocks noChangeAspect="1" noChangeArrowheads="1"/>
          </p:cNvPicPr>
          <p:nvPr/>
        </p:nvPicPr>
        <p:blipFill>
          <a:blip r:embed="rId3" cstate="print"/>
          <a:srcRect t="12346" r="3999" b="3703"/>
          <a:stretch>
            <a:fillRect/>
          </a:stretch>
        </p:blipFill>
        <p:spPr bwMode="auto">
          <a:xfrm>
            <a:off x="1981200" y="3124200"/>
            <a:ext cx="3352800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1295400" y="838200"/>
            <a:ext cx="5964238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1330" tIns="45665" rIns="91330" bIns="45665">
            <a:spAutoFit/>
          </a:bodyPr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B2B2B2"/>
              </a:buClr>
              <a:buSzPct val="60000"/>
              <a:buFont typeface="Wingdings" pitchFamily="2" charset="2"/>
              <a:buNone/>
            </a:pPr>
            <a:r>
              <a:rPr lang="en-US" sz="4000"/>
              <a:t>Crime Scene photography</a:t>
            </a: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1828800"/>
            <a:ext cx="7183438" cy="776288"/>
          </a:xfrm>
        </p:spPr>
        <p:txBody>
          <a:bodyPr/>
          <a:lstStyle/>
          <a:p>
            <a:pPr eaLnBrk="1" hangingPunct="1"/>
            <a:r>
              <a:rPr lang="en-US" sz="2800" smtClean="0"/>
              <a:t>Photographing rooms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743200"/>
            <a:ext cx="4114800" cy="3581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bg2"/>
              </a:buClr>
              <a:buFont typeface="Wingdings" pitchFamily="2" charset="2"/>
              <a:buChar char="v"/>
            </a:pPr>
            <a:r>
              <a:rPr lang="en-US" sz="2000" smtClean="0"/>
              <a:t>Should be done in a series of </a:t>
            </a:r>
            <a:r>
              <a:rPr lang="en-US" sz="2000" u="sng" smtClean="0"/>
              <a:t>overlapping</a:t>
            </a:r>
            <a:r>
              <a:rPr lang="en-US" sz="2000" smtClean="0"/>
              <a:t> pictures. (depending on the type of scene) </a:t>
            </a:r>
          </a:p>
          <a:p>
            <a:pPr eaLnBrk="1" hangingPunct="1">
              <a:lnSpc>
                <a:spcPct val="90000"/>
              </a:lnSpc>
              <a:buClr>
                <a:schemeClr val="bg2"/>
              </a:buClr>
              <a:buFont typeface="Wingdings" pitchFamily="2" charset="2"/>
              <a:buChar char="v"/>
            </a:pPr>
            <a:r>
              <a:rPr lang="en-US" sz="2000" smtClean="0"/>
              <a:t>Standing in each corner pointing the camera diagonally across the room may accomplish this.</a:t>
            </a:r>
          </a:p>
          <a:p>
            <a:pPr eaLnBrk="1" hangingPunct="1">
              <a:lnSpc>
                <a:spcPct val="90000"/>
              </a:lnSpc>
              <a:buClr>
                <a:schemeClr val="bg2"/>
              </a:buClr>
              <a:buFont typeface="Wingdings" pitchFamily="2" charset="2"/>
              <a:buChar char="v"/>
            </a:pPr>
            <a:r>
              <a:rPr lang="en-US" sz="2000" smtClean="0"/>
              <a:t>Holding the camera </a:t>
            </a:r>
            <a:r>
              <a:rPr lang="en-US" sz="2000" u="sng" smtClean="0"/>
              <a:t>vertically</a:t>
            </a:r>
            <a:r>
              <a:rPr lang="en-US" sz="2000" smtClean="0"/>
              <a:t> will yield more information from the floor and ceiling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990600" y="1066800"/>
            <a:ext cx="596265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1330" tIns="45665" rIns="91330" bIns="45665">
            <a:spAutoFit/>
          </a:bodyPr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B2B2B2"/>
              </a:buClr>
              <a:buSzPct val="60000"/>
              <a:buFont typeface="Wingdings" pitchFamily="2" charset="2"/>
              <a:buNone/>
            </a:pPr>
            <a:r>
              <a:rPr lang="en-US" sz="4000">
                <a:solidFill>
                  <a:srgbClr val="000000"/>
                </a:solidFill>
              </a:rPr>
              <a:t>Crime Scene Photography</a:t>
            </a:r>
          </a:p>
        </p:txBody>
      </p:sp>
      <p:pic>
        <p:nvPicPr>
          <p:cNvPr id="20485" name="Picture 5" descr="dead%20gir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2895600"/>
            <a:ext cx="32004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371600"/>
            <a:ext cx="7793038" cy="1266825"/>
          </a:xfrm>
        </p:spPr>
        <p:txBody>
          <a:bodyPr/>
          <a:lstStyle/>
          <a:p>
            <a:pPr eaLnBrk="1" hangingPunct="1"/>
            <a:r>
              <a:rPr lang="en-US" sz="3200" smtClean="0"/>
              <a:t>Photographing a body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743200"/>
            <a:ext cx="4343400" cy="3886200"/>
          </a:xfrm>
        </p:spPr>
        <p:txBody>
          <a:bodyPr/>
          <a:lstStyle/>
          <a:p>
            <a:pPr eaLnBrk="1" hangingPunct="1">
              <a:buClr>
                <a:schemeClr val="bg2"/>
              </a:buClr>
              <a:buFont typeface="Wingdings" pitchFamily="2" charset="2"/>
              <a:buChar char="v"/>
            </a:pPr>
            <a:r>
              <a:rPr lang="en-US" sz="2000" smtClean="0"/>
              <a:t>Don’t touch the body </a:t>
            </a:r>
          </a:p>
          <a:p>
            <a:pPr eaLnBrk="1" hangingPunct="1">
              <a:buClr>
                <a:schemeClr val="bg2"/>
              </a:buClr>
              <a:buFont typeface="Wingdings" pitchFamily="2" charset="2"/>
              <a:buChar char="v"/>
            </a:pPr>
            <a:r>
              <a:rPr lang="en-US" sz="2000" smtClean="0"/>
              <a:t>Minimum of four views N,S,E,W</a:t>
            </a:r>
          </a:p>
          <a:p>
            <a:pPr eaLnBrk="1" hangingPunct="1">
              <a:buClr>
                <a:schemeClr val="bg2"/>
              </a:buClr>
              <a:buFont typeface="Wingdings" pitchFamily="2" charset="2"/>
              <a:buChar char="v"/>
            </a:pPr>
            <a:r>
              <a:rPr lang="en-US" sz="2000" smtClean="0"/>
              <a:t>Close-up of condition of hands and face (regardless of injury to them)</a:t>
            </a:r>
          </a:p>
          <a:p>
            <a:pPr eaLnBrk="1" hangingPunct="1">
              <a:buClr>
                <a:schemeClr val="bg2"/>
              </a:buClr>
              <a:buFont typeface="Wingdings" pitchFamily="2" charset="2"/>
              <a:buChar char="v"/>
            </a:pPr>
            <a:r>
              <a:rPr lang="en-US" sz="2000" smtClean="0"/>
              <a:t>Close-up of any injuries</a:t>
            </a:r>
          </a:p>
          <a:p>
            <a:pPr eaLnBrk="1" hangingPunct="1">
              <a:buClr>
                <a:schemeClr val="bg2"/>
              </a:buClr>
              <a:buFont typeface="Wingdings" pitchFamily="2" charset="2"/>
              <a:buChar char="v"/>
            </a:pPr>
            <a:r>
              <a:rPr lang="en-US" sz="2000" smtClean="0"/>
              <a:t>Keep Depth of Field in mind since on some photos you will want both head to toes in focus.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1143000" y="1143000"/>
            <a:ext cx="596265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1330" tIns="45665" rIns="91330" bIns="45665">
            <a:spAutoFit/>
          </a:bodyPr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B2B2B2"/>
              </a:buClr>
              <a:buSzPct val="60000"/>
              <a:buFont typeface="Wingdings" pitchFamily="2" charset="2"/>
              <a:buNone/>
            </a:pPr>
            <a:r>
              <a:rPr lang="en-US" sz="4000">
                <a:solidFill>
                  <a:srgbClr val="000000"/>
                </a:solidFill>
              </a:rPr>
              <a:t>Crime Scene Photography</a:t>
            </a:r>
          </a:p>
        </p:txBody>
      </p:sp>
      <p:pic>
        <p:nvPicPr>
          <p:cNvPr id="21509" name="Picture 5" descr="DeadModel-7435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2590800"/>
            <a:ext cx="354330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066800"/>
            <a:ext cx="7391400" cy="714375"/>
          </a:xfrm>
          <a:noFill/>
        </p:spPr>
        <p:txBody>
          <a:bodyPr lIns="91963" tIns="45983" rIns="91963" bIns="45983"/>
          <a:lstStyle/>
          <a:p>
            <a:pPr eaLnBrk="1" hangingPunct="1"/>
            <a:r>
              <a:rPr lang="en-US" smtClean="0"/>
              <a:t>Crime Scene Photography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828800" y="2743200"/>
            <a:ext cx="9448800" cy="2819400"/>
          </a:xfrm>
          <a:noFill/>
        </p:spPr>
        <p:txBody>
          <a:bodyPr lIns="91963" tIns="45983" rIns="91963" bIns="45983"/>
          <a:lstStyle/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z="2000" smtClean="0"/>
          </a:p>
        </p:txBody>
      </p:sp>
      <p:pic>
        <p:nvPicPr>
          <p:cNvPr id="8196" name="05 Flamenco Sketches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06 Flamenco Sketches [Alternate Take][-].wma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06 Flamenco Sketches [Alternate Take][-].wma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 descr="guy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28800" y="2514600"/>
            <a:ext cx="5410200" cy="368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19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196"/>
                </p:tgtEl>
              </p:cMediaNode>
            </p:audio>
            <p:audio>
              <p:cMediaNode>
                <p:cTn id="8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197"/>
                </p:tgtEl>
              </p:cMediaNode>
            </p:audio>
            <p:audio>
              <p:cMediaNode vol="90000" numSld="685">
                <p:cTn id="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198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350963" y="914400"/>
            <a:ext cx="7793037" cy="1462088"/>
          </a:xfrm>
        </p:spPr>
        <p:txBody>
          <a:bodyPr/>
          <a:lstStyle/>
          <a:p>
            <a:pPr eaLnBrk="1" hangingPunct="1"/>
            <a:r>
              <a:rPr lang="en-US" sz="3200" smtClean="0"/>
              <a:t>Disturbed items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590800"/>
            <a:ext cx="4267200" cy="4267200"/>
          </a:xfrm>
        </p:spPr>
        <p:txBody>
          <a:bodyPr/>
          <a:lstStyle/>
          <a:p>
            <a:pPr eaLnBrk="1" hangingPunct="1">
              <a:buClr>
                <a:schemeClr val="bg2"/>
              </a:buClr>
              <a:buFont typeface="Wingdings" pitchFamily="2" charset="2"/>
              <a:buChar char="v"/>
            </a:pPr>
            <a:r>
              <a:rPr lang="en-US" sz="2400" dirty="0" smtClean="0"/>
              <a:t>Their condition</a:t>
            </a:r>
          </a:p>
          <a:p>
            <a:pPr eaLnBrk="1" hangingPunct="1">
              <a:buClr>
                <a:schemeClr val="bg2"/>
              </a:buClr>
              <a:buFont typeface="Wingdings" pitchFamily="2" charset="2"/>
              <a:buChar char="v"/>
            </a:pPr>
            <a:r>
              <a:rPr lang="en-US" sz="2400" dirty="0" smtClean="0"/>
              <a:t>Their relative position to one another and the surrounding area</a:t>
            </a:r>
          </a:p>
          <a:p>
            <a:pPr eaLnBrk="1" hangingPunct="1">
              <a:buClr>
                <a:schemeClr val="bg2"/>
              </a:buClr>
              <a:buFont typeface="Wingdings" pitchFamily="2" charset="2"/>
              <a:buChar char="v"/>
            </a:pPr>
            <a:r>
              <a:rPr lang="en-US" sz="2400" dirty="0" smtClean="0"/>
              <a:t>Items should be photographed BEFORE they are moved from their original position</a:t>
            </a:r>
          </a:p>
        </p:txBody>
      </p:sp>
      <p:pic>
        <p:nvPicPr>
          <p:cNvPr id="22532" name="Picture 4" descr="320_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3048000"/>
            <a:ext cx="3429000" cy="215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1143000" y="838200"/>
            <a:ext cx="596265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1330" tIns="45665" rIns="91330" bIns="45665">
            <a:spAutoFit/>
          </a:bodyPr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B2B2B2"/>
              </a:buClr>
              <a:buSzPct val="60000"/>
              <a:buFont typeface="Wingdings" pitchFamily="2" charset="2"/>
              <a:buNone/>
            </a:pPr>
            <a:r>
              <a:rPr lang="en-US" sz="4000">
                <a:solidFill>
                  <a:srgbClr val="000000"/>
                </a:solidFill>
              </a:rPr>
              <a:t>Crime Scene Photography</a:t>
            </a: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914400"/>
            <a:ext cx="7793038" cy="1462088"/>
          </a:xfrm>
        </p:spPr>
        <p:txBody>
          <a:bodyPr/>
          <a:lstStyle/>
          <a:p>
            <a:pPr eaLnBrk="1" hangingPunct="1"/>
            <a:r>
              <a:rPr lang="en-US" sz="2800" smtClean="0">
                <a:solidFill>
                  <a:schemeClr val="tx1"/>
                </a:solidFill>
              </a:rPr>
              <a:t>Entrances and Exits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667000"/>
            <a:ext cx="2895600" cy="3962400"/>
          </a:xfrm>
        </p:spPr>
        <p:txBody>
          <a:bodyPr/>
          <a:lstStyle/>
          <a:p>
            <a:pPr eaLnBrk="1" hangingPunct="1">
              <a:buClr>
                <a:schemeClr val="tx2"/>
              </a:buClr>
              <a:buFont typeface="Wingdings" pitchFamily="2" charset="2"/>
              <a:buChar char="v"/>
            </a:pPr>
            <a:r>
              <a:rPr lang="en-US" sz="2400" smtClean="0"/>
              <a:t>The view in and out</a:t>
            </a:r>
          </a:p>
          <a:p>
            <a:pPr eaLnBrk="1" hangingPunct="1">
              <a:buClr>
                <a:schemeClr val="tx2"/>
              </a:buClr>
              <a:buFont typeface="Wingdings" pitchFamily="2" charset="2"/>
              <a:buNone/>
            </a:pPr>
            <a:endParaRPr lang="en-US" sz="2400" smtClean="0"/>
          </a:p>
          <a:p>
            <a:pPr eaLnBrk="1" hangingPunct="1">
              <a:buClr>
                <a:schemeClr val="tx2"/>
              </a:buClr>
              <a:buFont typeface="Wingdings" pitchFamily="2" charset="2"/>
              <a:buChar char="v"/>
            </a:pPr>
            <a:r>
              <a:rPr lang="en-US" sz="2400" smtClean="0"/>
              <a:t>The condition of the area and where it leads to and from</a:t>
            </a:r>
          </a:p>
        </p:txBody>
      </p:sp>
      <p:pic>
        <p:nvPicPr>
          <p:cNvPr id="23556" name="Picture 4" descr="fash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2590800"/>
            <a:ext cx="5181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1295400" y="914400"/>
            <a:ext cx="596265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1330" tIns="45665" rIns="91330" bIns="45665">
            <a:spAutoFit/>
          </a:bodyPr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B2B2B2"/>
              </a:buClr>
              <a:buSzPct val="60000"/>
              <a:buFont typeface="Wingdings" pitchFamily="2" charset="2"/>
              <a:buNone/>
            </a:pPr>
            <a:r>
              <a:rPr lang="en-US" sz="4000">
                <a:solidFill>
                  <a:srgbClr val="000000"/>
                </a:solidFill>
              </a:rPr>
              <a:t>Crime Scene Photography</a:t>
            </a: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219200" y="2514600"/>
            <a:ext cx="4572000" cy="1371600"/>
          </a:xfrm>
        </p:spPr>
        <p:txBody>
          <a:bodyPr/>
          <a:lstStyle/>
          <a:p>
            <a:pPr eaLnBrk="1" hangingPunct="1">
              <a:buClr>
                <a:schemeClr val="bg2"/>
              </a:buClr>
              <a:buFont typeface="Wingdings" pitchFamily="2" charset="2"/>
              <a:buChar char="v"/>
            </a:pPr>
            <a:r>
              <a:rPr lang="en-US" sz="2000" smtClean="0"/>
              <a:t>Adjacent street sign</a:t>
            </a:r>
          </a:p>
          <a:p>
            <a:pPr eaLnBrk="1" hangingPunct="1">
              <a:buClr>
                <a:schemeClr val="bg2"/>
              </a:buClr>
              <a:buFont typeface="Wingdings" pitchFamily="2" charset="2"/>
              <a:buChar char="v"/>
            </a:pPr>
            <a:r>
              <a:rPr lang="en-US" sz="2000" smtClean="0"/>
              <a:t>Aerial photography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>
          <a:xfrm>
            <a:off x="1143000" y="2057400"/>
            <a:ext cx="2590800" cy="533400"/>
          </a:xfrm>
        </p:spPr>
        <p:txBody>
          <a:bodyPr/>
          <a:lstStyle/>
          <a:p>
            <a:pPr eaLnBrk="1" hangingPunct="1"/>
            <a:r>
              <a:rPr lang="en-US" sz="4000" smtClean="0"/>
              <a:t>Locators</a:t>
            </a:r>
          </a:p>
        </p:txBody>
      </p:sp>
      <p:pic>
        <p:nvPicPr>
          <p:cNvPr id="24580" name="Picture 4" descr="City-Street-Signs-Print-C12314947"/>
          <p:cNvPicPr>
            <a:picLocks noChangeAspect="1" noChangeArrowheads="1"/>
          </p:cNvPicPr>
          <p:nvPr/>
        </p:nvPicPr>
        <p:blipFill>
          <a:blip r:embed="rId2" cstate="print"/>
          <a:srcRect t="18222" r="14999"/>
          <a:stretch>
            <a:fillRect/>
          </a:stretch>
        </p:blipFill>
        <p:spPr bwMode="auto">
          <a:xfrm>
            <a:off x="1905000" y="3505200"/>
            <a:ext cx="2252663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1219200" y="914400"/>
            <a:ext cx="5964238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1330" tIns="45665" rIns="91330" bIns="45665">
            <a:spAutoFit/>
          </a:bodyPr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B2B2B2"/>
              </a:buClr>
              <a:buSzPct val="60000"/>
              <a:buFont typeface="Wingdings" pitchFamily="2" charset="2"/>
              <a:buNone/>
            </a:pPr>
            <a:r>
              <a:rPr lang="en-US" sz="4000">
                <a:solidFill>
                  <a:srgbClr val="000000"/>
                </a:solidFill>
              </a:rPr>
              <a:t>Crime Scene photography</a:t>
            </a:r>
          </a:p>
        </p:txBody>
      </p:sp>
      <p:pic>
        <p:nvPicPr>
          <p:cNvPr id="24582" name="Picture 6" descr="keiravogue1"/>
          <p:cNvPicPr>
            <a:picLocks noChangeAspect="1" noChangeArrowheads="1"/>
          </p:cNvPicPr>
          <p:nvPr/>
        </p:nvPicPr>
        <p:blipFill>
          <a:blip r:embed="rId3" cstate="print"/>
          <a:srcRect l="12962" t="31296"/>
          <a:stretch>
            <a:fillRect/>
          </a:stretch>
        </p:blipFill>
        <p:spPr bwMode="auto">
          <a:xfrm>
            <a:off x="5029200" y="1981200"/>
            <a:ext cx="3581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676400" y="3048000"/>
            <a:ext cx="20574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30" tIns="45665" rIns="91330" bIns="45665">
            <a:spAutoFit/>
          </a:bodyPr>
          <a:lstStyle/>
          <a:p>
            <a:r>
              <a:rPr lang="en-US" sz="2800"/>
              <a:t>Make sure that you label rooms</a:t>
            </a:r>
          </a:p>
          <a:p>
            <a:r>
              <a:rPr lang="en-US" sz="2800"/>
              <a:t>and closets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1355725" y="1023938"/>
            <a:ext cx="596265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1330" tIns="45665" rIns="91330" bIns="45665">
            <a:spAutoFit/>
          </a:bodyPr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B2B2B2"/>
              </a:buClr>
              <a:buSzPct val="60000"/>
              <a:buFont typeface="Wingdings" pitchFamily="2" charset="2"/>
              <a:buNone/>
            </a:pPr>
            <a:r>
              <a:rPr lang="en-US" sz="4000">
                <a:solidFill>
                  <a:srgbClr val="000000"/>
                </a:solidFill>
              </a:rPr>
              <a:t>Crime Scene Photography</a:t>
            </a:r>
          </a:p>
        </p:txBody>
      </p:sp>
      <p:pic>
        <p:nvPicPr>
          <p:cNvPr id="25604" name="Picture 4" descr="deadchic_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981200"/>
            <a:ext cx="3265488" cy="467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685800" y="5715000"/>
            <a:ext cx="7772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30" tIns="45665" rIns="91330" bIns="45665">
            <a:spAutoFit/>
          </a:bodyPr>
          <a:lstStyle/>
          <a:p>
            <a:r>
              <a:rPr lang="en-US" sz="2000"/>
              <a:t>Make sure when taking EXIT photos that you include the search </a:t>
            </a:r>
          </a:p>
          <a:p>
            <a:r>
              <a:rPr lang="en-US" sz="2000"/>
              <a:t>Warrant in the photo</a:t>
            </a:r>
          </a:p>
        </p:txBody>
      </p:sp>
      <p:pic>
        <p:nvPicPr>
          <p:cNvPr id="26627" name="Picture 3" descr="abby_postmortem_large_fhs"/>
          <p:cNvPicPr>
            <a:picLocks noChangeAspect="1" noChangeArrowheads="1"/>
          </p:cNvPicPr>
          <p:nvPr/>
        </p:nvPicPr>
        <p:blipFill>
          <a:blip r:embed="rId2" cstate="print">
            <a:lum contrast="24000"/>
          </a:blip>
          <a:srcRect/>
          <a:stretch>
            <a:fillRect/>
          </a:stretch>
        </p:blipFill>
        <p:spPr bwMode="auto">
          <a:xfrm>
            <a:off x="2362200" y="1981200"/>
            <a:ext cx="4343400" cy="356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1431925" y="1100138"/>
            <a:ext cx="596265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1330" tIns="45665" rIns="91330" bIns="45665">
            <a:spAutoFit/>
          </a:bodyPr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B2B2B2"/>
              </a:buClr>
              <a:buSzPct val="60000"/>
              <a:buFont typeface="Wingdings" pitchFamily="2" charset="2"/>
              <a:buNone/>
            </a:pPr>
            <a:r>
              <a:rPr lang="en-US" sz="4000">
                <a:solidFill>
                  <a:srgbClr val="000000"/>
                </a:solidFill>
              </a:rPr>
              <a:t>Crime Scene Photography</a:t>
            </a: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1066800" y="3352800"/>
            <a:ext cx="3505200" cy="1569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30" tIns="45665" rIns="91330" bIns="45665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Any damage </a:t>
            </a:r>
            <a:r>
              <a:rPr lang="en-US" sz="2400" dirty="0" smtClean="0"/>
              <a:t>that occurred during the investigation should </a:t>
            </a:r>
            <a:r>
              <a:rPr lang="en-US" sz="2400" dirty="0"/>
              <a:t>be documented</a:t>
            </a: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1295400" y="990600"/>
            <a:ext cx="596265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1330" tIns="45665" rIns="91330" bIns="45665">
            <a:spAutoFit/>
          </a:bodyPr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B2B2B2"/>
              </a:buClr>
              <a:buSzPct val="60000"/>
              <a:buFont typeface="Wingdings" pitchFamily="2" charset="2"/>
              <a:buNone/>
            </a:pPr>
            <a:r>
              <a:rPr lang="en-US" sz="4000">
                <a:solidFill>
                  <a:srgbClr val="000000"/>
                </a:solidFill>
              </a:rPr>
              <a:t>Crime Scene Photography</a:t>
            </a:r>
          </a:p>
        </p:txBody>
      </p:sp>
      <p:pic>
        <p:nvPicPr>
          <p:cNvPr id="27652" name="Picture 4" descr="garrotted_mod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905000"/>
            <a:ext cx="333375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1752600"/>
            <a:ext cx="7620000" cy="1219200"/>
          </a:xfrm>
          <a:noFill/>
          <a:ln>
            <a:solidFill>
              <a:schemeClr val="bg1"/>
            </a:solidFill>
          </a:ln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tx1"/>
                </a:solidFill>
              </a:rPr>
              <a:t/>
            </a:r>
            <a:br>
              <a:rPr lang="en-US" smtClean="0">
                <a:solidFill>
                  <a:schemeClr val="tx1"/>
                </a:solidFill>
              </a:rPr>
            </a:br>
            <a:r>
              <a:rPr lang="en-US" sz="2000" smtClean="0">
                <a:solidFill>
                  <a:schemeClr val="tx1"/>
                </a:solidFill>
              </a:rPr>
              <a:t>Photograph anything else that may help aid in the investigation.</a:t>
            </a:r>
            <a:br>
              <a:rPr lang="en-US" sz="2000" smtClean="0">
                <a:solidFill>
                  <a:schemeClr val="tx1"/>
                </a:solidFill>
              </a:rPr>
            </a:br>
            <a:r>
              <a:rPr lang="en-US" sz="2000" smtClean="0">
                <a:solidFill>
                  <a:schemeClr val="tx1"/>
                </a:solidFill>
              </a:rPr>
              <a:t/>
            </a:r>
            <a:br>
              <a:rPr lang="en-US" sz="2000" smtClean="0">
                <a:solidFill>
                  <a:schemeClr val="tx1"/>
                </a:solidFill>
              </a:rPr>
            </a:br>
            <a:endParaRPr lang="en-US" sz="2000" smtClean="0"/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3048000" y="4114800"/>
            <a:ext cx="1466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30" tIns="45665" rIns="91330" bIns="45665">
            <a:spAutoFit/>
          </a:bodyPr>
          <a:lstStyle/>
          <a:p>
            <a:pPr algn="ctr"/>
            <a:r>
              <a:rPr lang="en-US" sz="2000"/>
              <a:t>REMEMBER</a:t>
            </a: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1295400" y="6248400"/>
            <a:ext cx="6419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30" tIns="45665" rIns="91330" bIns="45665">
            <a:spAutoFit/>
          </a:bodyPr>
          <a:lstStyle/>
          <a:p>
            <a:pPr algn="ctr"/>
            <a:r>
              <a:rPr lang="en-US" sz="2000"/>
              <a:t>You rarely get a second chance to go back to the scene</a:t>
            </a:r>
          </a:p>
        </p:txBody>
      </p:sp>
      <p:pic>
        <p:nvPicPr>
          <p:cNvPr id="28677" name="Picture 5" descr="Jael_dea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2438400"/>
            <a:ext cx="2797175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1447800" y="914400"/>
            <a:ext cx="596265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1330" tIns="45665" rIns="91330" bIns="45665">
            <a:spAutoFit/>
          </a:bodyPr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B2B2B2"/>
              </a:buClr>
              <a:buSzPct val="60000"/>
              <a:buFont typeface="Wingdings" pitchFamily="2" charset="2"/>
              <a:buNone/>
            </a:pPr>
            <a:r>
              <a:rPr lang="en-US" sz="4000">
                <a:solidFill>
                  <a:srgbClr val="000000"/>
                </a:solidFill>
              </a:rPr>
              <a:t>Crime Scene Photography</a:t>
            </a:r>
          </a:p>
        </p:txBody>
      </p:sp>
      <p:pic>
        <p:nvPicPr>
          <p:cNvPr id="28679" name="Picture 7" descr="model-31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2895600"/>
            <a:ext cx="15875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295400"/>
            <a:ext cx="7772400" cy="1143000"/>
          </a:xfrm>
        </p:spPr>
        <p:txBody>
          <a:bodyPr/>
          <a:lstStyle/>
          <a:p>
            <a:pPr eaLnBrk="1" hangingPunct="1"/>
            <a:r>
              <a:rPr lang="en-US" sz="2400" smtClean="0"/>
              <a:t>How do I keep it all organized?  PHOTO LOG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85925" y="2779713"/>
            <a:ext cx="6692900" cy="1870075"/>
          </a:xfrm>
        </p:spPr>
        <p:txBody>
          <a:bodyPr/>
          <a:lstStyle/>
          <a:p>
            <a:pPr eaLnBrk="1" hangingPunct="1">
              <a:buClr>
                <a:schemeClr val="bg2"/>
              </a:buClr>
              <a:buFont typeface="Wingdings" pitchFamily="2" charset="2"/>
              <a:buChar char="v"/>
            </a:pPr>
            <a:r>
              <a:rPr lang="en-US" sz="2000" smtClean="0"/>
              <a:t>A photo log is used for identification - take a photograph of it to aid in identifying each roll.</a:t>
            </a:r>
          </a:p>
          <a:p>
            <a:pPr eaLnBrk="1" hangingPunct="1">
              <a:buClr>
                <a:schemeClr val="bg2"/>
              </a:buClr>
              <a:buFont typeface="Wingdings" pitchFamily="2" charset="2"/>
              <a:buChar char="v"/>
            </a:pPr>
            <a:r>
              <a:rPr lang="en-US" sz="2000" smtClean="0"/>
              <a:t>List photographs and identify the position of the item and the photographer</a:t>
            </a:r>
          </a:p>
        </p:txBody>
      </p:sp>
      <p:pic>
        <p:nvPicPr>
          <p:cNvPr id="29700" name="Picture 4" descr="ta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4267200"/>
            <a:ext cx="205740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5" descr="RLW%20notebook%20extrac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18088" y="4038600"/>
            <a:ext cx="3440112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1127125" y="947738"/>
            <a:ext cx="596265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1330" tIns="45665" rIns="91330" bIns="45665">
            <a:spAutoFit/>
          </a:bodyPr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B2B2B2"/>
              </a:buClr>
              <a:buSzPct val="60000"/>
              <a:buFont typeface="Wingdings" pitchFamily="2" charset="2"/>
              <a:buNone/>
            </a:pPr>
            <a:r>
              <a:rPr lang="en-US" sz="4000">
                <a:solidFill>
                  <a:srgbClr val="000000"/>
                </a:solidFill>
              </a:rPr>
              <a:t>Crime Scene Photography</a:t>
            </a: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Clr>
                <a:schemeClr val="bg2"/>
              </a:buClr>
              <a:buFont typeface="Wingdings" pitchFamily="2" charset="2"/>
              <a:buChar char="v"/>
            </a:pPr>
            <a:r>
              <a:rPr lang="en-US" sz="2000" smtClean="0"/>
              <a:t>Only crucial information should be written on the log</a:t>
            </a:r>
          </a:p>
          <a:p>
            <a:pPr eaLnBrk="1" hangingPunct="1">
              <a:buClr>
                <a:schemeClr val="bg2"/>
              </a:buClr>
              <a:buFont typeface="Wingdings" pitchFamily="2" charset="2"/>
              <a:buChar char="v"/>
            </a:pPr>
            <a:r>
              <a:rPr lang="en-US" sz="2000" smtClean="0"/>
              <a:t>Exposure information may be valuable for your own benefit</a:t>
            </a:r>
          </a:p>
        </p:txBody>
      </p:sp>
      <p:pic>
        <p:nvPicPr>
          <p:cNvPr id="30723" name="Picture 3" descr="visio_crime_scene_l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3200400"/>
            <a:ext cx="3286125" cy="306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1295400" y="838200"/>
            <a:ext cx="596265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1330" tIns="45665" rIns="91330" bIns="45665">
            <a:spAutoFit/>
          </a:bodyPr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B2B2B2"/>
              </a:buClr>
              <a:buSzPct val="60000"/>
              <a:buFont typeface="Wingdings" pitchFamily="2" charset="2"/>
              <a:buNone/>
            </a:pPr>
            <a:r>
              <a:rPr lang="en-US" sz="4000">
                <a:solidFill>
                  <a:srgbClr val="000000"/>
                </a:solidFill>
              </a:rPr>
              <a:t>Crime Scene Photography</a:t>
            </a:r>
          </a:p>
        </p:txBody>
      </p:sp>
      <p:pic>
        <p:nvPicPr>
          <p:cNvPr id="30725" name="Picture 5" descr="sharon_tate_crimescene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349625"/>
            <a:ext cx="4648200" cy="295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Crime Scene Photography</a:t>
            </a:r>
          </a:p>
        </p:txBody>
      </p:sp>
      <p:pic>
        <p:nvPicPr>
          <p:cNvPr id="32771" name="Picture 3" descr="293_show_image_xlarge"/>
          <p:cNvPicPr>
            <a:picLocks noChangeAspect="1" noChangeArrowheads="1"/>
          </p:cNvPicPr>
          <p:nvPr/>
        </p:nvPicPr>
        <p:blipFill>
          <a:blip r:embed="rId2" cstate="print"/>
          <a:srcRect l="30476" t="-10001" r="29524"/>
          <a:stretch>
            <a:fillRect/>
          </a:stretch>
        </p:blipFill>
        <p:spPr bwMode="auto">
          <a:xfrm>
            <a:off x="6096000" y="1676400"/>
            <a:ext cx="1600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4" descr="manson8"/>
          <p:cNvPicPr>
            <a:picLocks noChangeAspect="1" noChangeArrowheads="1"/>
          </p:cNvPicPr>
          <p:nvPr/>
        </p:nvPicPr>
        <p:blipFill>
          <a:blip r:embed="rId3" cstate="print"/>
          <a:srcRect l="6482"/>
          <a:stretch>
            <a:fillRect/>
          </a:stretch>
        </p:blipFill>
        <p:spPr bwMode="auto">
          <a:xfrm>
            <a:off x="1143000" y="2133600"/>
            <a:ext cx="2198688" cy="269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5" descr="tedbun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3276600"/>
            <a:ext cx="2228850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6" descr="ridgway_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7000" y="4572000"/>
            <a:ext cx="1793875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981200"/>
            <a:ext cx="7696200" cy="628650"/>
          </a:xfrm>
          <a:noFill/>
        </p:spPr>
        <p:txBody>
          <a:bodyPr lIns="78096" tIns="38023" rIns="78096" bIns="38023" anchor="ctr"/>
          <a:lstStyle/>
          <a:p>
            <a:pPr defTabSz="1216025" eaLnBrk="1" hangingPunct="1"/>
            <a:r>
              <a:rPr lang="en-US" smtClean="0">
                <a:solidFill>
                  <a:schemeClr val="hlink"/>
                </a:solidFill>
              </a:rPr>
              <a:t>WHY PHOTOGRAPH ?</a:t>
            </a: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838200" y="2895600"/>
            <a:ext cx="4038600" cy="3352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78096" tIns="38023" rIns="78096" bIns="38023"/>
          <a:lstStyle/>
          <a:p>
            <a:pPr marL="295275" indent="-295275" defTabSz="787400">
              <a:spcBef>
                <a:spcPct val="20000"/>
              </a:spcBef>
              <a:buFontTx/>
              <a:buChar char="•"/>
            </a:pPr>
            <a:r>
              <a:rPr lang="en-US" sz="1600" dirty="0"/>
              <a:t>To </a:t>
            </a:r>
            <a:r>
              <a:rPr lang="en-US" sz="1600" dirty="0" smtClean="0"/>
              <a:t>tell </a:t>
            </a:r>
            <a:r>
              <a:rPr lang="en-US" sz="1600" dirty="0"/>
              <a:t>a story </a:t>
            </a:r>
            <a:r>
              <a:rPr lang="en-US" sz="1600" dirty="0" smtClean="0"/>
              <a:t>visually without </a:t>
            </a:r>
            <a:r>
              <a:rPr lang="en-US" sz="1600" dirty="0"/>
              <a:t>saying a word</a:t>
            </a:r>
          </a:p>
          <a:p>
            <a:pPr marL="295275" indent="-295275" defTabSz="787400">
              <a:spcBef>
                <a:spcPct val="20000"/>
              </a:spcBef>
              <a:buFontTx/>
              <a:buChar char="•"/>
            </a:pPr>
            <a:r>
              <a:rPr lang="en-US" sz="1600" dirty="0" smtClean="0"/>
              <a:t>To </a:t>
            </a:r>
            <a:r>
              <a:rPr lang="en-US" sz="1600" dirty="0"/>
              <a:t>document your observations as well as what you may not have observed.</a:t>
            </a:r>
          </a:p>
          <a:p>
            <a:pPr marL="295275" indent="-295275" defTabSz="787400">
              <a:spcBef>
                <a:spcPct val="20000"/>
              </a:spcBef>
              <a:buFontTx/>
              <a:buChar char="•"/>
            </a:pPr>
            <a:r>
              <a:rPr lang="en-US" sz="1600" dirty="0"/>
              <a:t>A way to capture an area, as it was found after an accident or crime or before a search as a way to record the scene for future reference.</a:t>
            </a:r>
          </a:p>
          <a:p>
            <a:pPr marL="295275" indent="-295275" defTabSz="787400">
              <a:spcBef>
                <a:spcPct val="20000"/>
              </a:spcBef>
              <a:buFontTx/>
              <a:buChar char="•"/>
            </a:pPr>
            <a:r>
              <a:rPr lang="en-US" sz="1600" dirty="0"/>
              <a:t>To visually document your activities and procedures that could be questioned later.</a:t>
            </a:r>
          </a:p>
        </p:txBody>
      </p:sp>
      <p:pic>
        <p:nvPicPr>
          <p:cNvPr id="5124" name="Picture 4" descr="10079u1"/>
          <p:cNvPicPr>
            <a:picLocks noChangeAspect="1" noChangeArrowheads="1"/>
          </p:cNvPicPr>
          <p:nvPr/>
        </p:nvPicPr>
        <p:blipFill>
          <a:blip r:embed="rId3" cstate="print">
            <a:lum bright="6000"/>
          </a:blip>
          <a:srcRect/>
          <a:stretch>
            <a:fillRect/>
          </a:stretch>
        </p:blipFill>
        <p:spPr bwMode="auto">
          <a:xfrm>
            <a:off x="5334000" y="3733800"/>
            <a:ext cx="3200400" cy="227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1203325" y="947738"/>
            <a:ext cx="596265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1330" tIns="45665" rIns="91330" bIns="45665">
            <a:spAutoFit/>
          </a:bodyPr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B2B2B2"/>
              </a:buClr>
              <a:buSzPct val="60000"/>
              <a:buFont typeface="Wingdings" pitchFamily="2" charset="2"/>
              <a:buNone/>
            </a:pPr>
            <a:r>
              <a:rPr lang="en-US" sz="4000">
                <a:solidFill>
                  <a:srgbClr val="000000"/>
                </a:solidFill>
              </a:rPr>
              <a:t>Crime Scene Photography</a:t>
            </a:r>
          </a:p>
        </p:txBody>
      </p:sp>
    </p:spTree>
    <p:custDataLst>
      <p:tags r:id="rId1"/>
    </p:custDataLst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609600"/>
            <a:ext cx="4335463" cy="1066800"/>
          </a:xfrm>
        </p:spPr>
        <p:txBody>
          <a:bodyPr/>
          <a:lstStyle/>
          <a:p>
            <a:pPr eaLnBrk="1" hangingPunct="1"/>
            <a:r>
              <a:rPr lang="en-US" smtClean="0"/>
              <a:t>Questions ?</a:t>
            </a:r>
          </a:p>
        </p:txBody>
      </p:sp>
      <p:pic>
        <p:nvPicPr>
          <p:cNvPr id="33795" name="Picture 3" descr="sjff_01_img0373"/>
          <p:cNvPicPr>
            <a:picLocks noChangeAspect="1" noChangeArrowheads="1"/>
          </p:cNvPicPr>
          <p:nvPr/>
        </p:nvPicPr>
        <p:blipFill>
          <a:blip r:embed="rId2" cstate="print">
            <a:lum contrast="12000"/>
          </a:blip>
          <a:srcRect/>
          <a:stretch>
            <a:fillRect/>
          </a:stretch>
        </p:blipFill>
        <p:spPr bwMode="auto">
          <a:xfrm>
            <a:off x="2362200" y="2209800"/>
            <a:ext cx="4965700" cy="374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000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1371600" y="1066800"/>
            <a:ext cx="20193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4400"/>
              <a:t>Break ?</a:t>
            </a:r>
          </a:p>
        </p:txBody>
      </p:sp>
      <p:pic>
        <p:nvPicPr>
          <p:cNvPr id="34821" name="Picture 5" descr="cocktail_s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2438400"/>
            <a:ext cx="32004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981200"/>
            <a:ext cx="8382000" cy="914400"/>
          </a:xfrm>
          <a:noFill/>
        </p:spPr>
        <p:txBody>
          <a:bodyPr lIns="78096" tIns="38024" rIns="78096" bIns="38024" anchor="ctr"/>
          <a:lstStyle/>
          <a:p>
            <a:pPr defTabSz="877888" eaLnBrk="1" hangingPunct="1"/>
            <a:r>
              <a:rPr lang="en-US" sz="2400" dirty="0" smtClean="0">
                <a:solidFill>
                  <a:schemeClr val="tx1"/>
                </a:solidFill>
              </a:rPr>
              <a:t>Photography helps investigations by providing 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information leading to: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495800"/>
            <a:ext cx="7924800" cy="2133600"/>
          </a:xfrm>
          <a:solidFill>
            <a:schemeClr val="bg1"/>
          </a:solidFill>
        </p:spPr>
        <p:txBody>
          <a:bodyPr lIns="78096" tIns="38024" rIns="78096" bIns="38024"/>
          <a:lstStyle/>
          <a:p>
            <a:pPr marL="328613" indent="-328613" defTabSz="877888" eaLnBrk="1" hangingPunct="1"/>
            <a:r>
              <a:rPr lang="en-US" sz="1800" dirty="0" smtClean="0"/>
              <a:t>Identification of victims</a:t>
            </a:r>
          </a:p>
          <a:p>
            <a:pPr marL="328613" indent="-328613" defTabSz="877888" eaLnBrk="1" hangingPunct="1"/>
            <a:r>
              <a:rPr lang="en-US" sz="1800" dirty="0" smtClean="0"/>
              <a:t>Identification of suspects</a:t>
            </a:r>
          </a:p>
          <a:p>
            <a:pPr marL="328613" indent="-328613" defTabSz="877888" eaLnBrk="1" hangingPunct="1"/>
            <a:r>
              <a:rPr lang="en-US" sz="1800" dirty="0" smtClean="0"/>
              <a:t>The “story” of what may have happened at the scene</a:t>
            </a:r>
          </a:p>
          <a:p>
            <a:pPr marL="328613" indent="-328613" defTabSz="877888" eaLnBrk="1" hangingPunct="1"/>
            <a:r>
              <a:rPr lang="en-US" sz="1800" dirty="0" smtClean="0"/>
              <a:t>Development of leads based on information or evidence not originally collected</a:t>
            </a:r>
          </a:p>
          <a:p>
            <a:pPr marL="328613" indent="-328613" defTabSz="877888" eaLnBrk="1" hangingPunct="1"/>
            <a:r>
              <a:rPr lang="en-US" sz="1800" dirty="0" smtClean="0"/>
              <a:t>Successful prosecutions</a:t>
            </a:r>
          </a:p>
          <a:p>
            <a:pPr marL="328613" indent="-328613" defTabSz="877888" eaLnBrk="1" hangingPunct="1"/>
            <a:endParaRPr lang="en-US" sz="1800" dirty="0" smtClean="0"/>
          </a:p>
          <a:p>
            <a:pPr marL="328613" indent="-328613" defTabSz="877888" eaLnBrk="1" hangingPunct="1">
              <a:buNone/>
            </a:pPr>
            <a:endParaRPr lang="en-US" sz="1800" dirty="0" smtClean="0"/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1203325" y="1023938"/>
            <a:ext cx="596265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1330" tIns="45665" rIns="91330" bIns="45665">
            <a:spAutoFit/>
          </a:bodyPr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B2B2B2"/>
              </a:buClr>
              <a:buSzPct val="60000"/>
              <a:buFont typeface="Wingdings" pitchFamily="2" charset="2"/>
              <a:buNone/>
            </a:pPr>
            <a:r>
              <a:rPr lang="en-US" sz="4000">
                <a:solidFill>
                  <a:srgbClr val="000000"/>
                </a:solidFill>
              </a:rPr>
              <a:t>Crime Scene Photography</a:t>
            </a:r>
          </a:p>
        </p:txBody>
      </p:sp>
      <p:pic>
        <p:nvPicPr>
          <p:cNvPr id="6149" name="Picture 5" descr="mo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2590800"/>
            <a:ext cx="2781300" cy="220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1219200" y="1905000"/>
            <a:ext cx="47847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30" tIns="45665" rIns="91330" bIns="45665">
            <a:spAutoFit/>
          </a:bodyPr>
          <a:lstStyle/>
          <a:p>
            <a:r>
              <a:rPr lang="en-US" sz="2800">
                <a:solidFill>
                  <a:schemeClr val="tx2"/>
                </a:solidFill>
              </a:rPr>
              <a:t>RECOMMENDED EQUIPMENT</a:t>
            </a:r>
            <a:endParaRPr lang="en-US" sz="2800"/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685800" y="2743200"/>
            <a:ext cx="5758470" cy="3139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30" tIns="45665" rIns="91330" bIns="45665">
            <a:spAutoFit/>
          </a:bodyPr>
          <a:lstStyle/>
          <a:p>
            <a:r>
              <a:rPr lang="en-US" dirty="0" smtClean="0"/>
              <a:t>Camera and extra batteries</a:t>
            </a:r>
            <a:endParaRPr lang="en-US" dirty="0"/>
          </a:p>
          <a:p>
            <a:r>
              <a:rPr lang="en-US" dirty="0" smtClean="0"/>
              <a:t>Medium zoom lens</a:t>
            </a:r>
            <a:endParaRPr lang="en-US" dirty="0"/>
          </a:p>
          <a:p>
            <a:r>
              <a:rPr lang="en-US" dirty="0" smtClean="0"/>
              <a:t>Close up or macro lens</a:t>
            </a:r>
            <a:endParaRPr lang="en-US" dirty="0"/>
          </a:p>
          <a:p>
            <a:r>
              <a:rPr lang="en-US" dirty="0" smtClean="0"/>
              <a:t>Polarizing filters</a:t>
            </a:r>
            <a:endParaRPr lang="en-US" dirty="0"/>
          </a:p>
          <a:p>
            <a:r>
              <a:rPr lang="en-US" dirty="0" smtClean="0"/>
              <a:t>Flash unit and extra batteries</a:t>
            </a:r>
            <a:endParaRPr lang="en-US" dirty="0"/>
          </a:p>
          <a:p>
            <a:r>
              <a:rPr lang="en-US" dirty="0" smtClean="0"/>
              <a:t>Off </a:t>
            </a:r>
            <a:r>
              <a:rPr lang="en-US" dirty="0"/>
              <a:t>camera </a:t>
            </a:r>
            <a:r>
              <a:rPr lang="en-US" dirty="0" smtClean="0"/>
              <a:t>flash </a:t>
            </a:r>
            <a:r>
              <a:rPr lang="en-US" dirty="0"/>
              <a:t>cord and/or sync cord</a:t>
            </a:r>
          </a:p>
          <a:p>
            <a:r>
              <a:rPr lang="en-US" dirty="0" smtClean="0"/>
              <a:t>Remote </a:t>
            </a:r>
            <a:r>
              <a:rPr lang="en-US" dirty="0"/>
              <a:t>cord and/or cable release cord (min. 4 ft long)</a:t>
            </a:r>
          </a:p>
          <a:p>
            <a:r>
              <a:rPr lang="en-US" dirty="0" smtClean="0"/>
              <a:t>Tripod</a:t>
            </a:r>
            <a:endParaRPr lang="en-US" dirty="0"/>
          </a:p>
          <a:p>
            <a:r>
              <a:rPr lang="en-US" dirty="0" smtClean="0"/>
              <a:t>Photo </a:t>
            </a:r>
            <a:r>
              <a:rPr lang="en-US" dirty="0"/>
              <a:t>logs</a:t>
            </a:r>
          </a:p>
          <a:p>
            <a:r>
              <a:rPr lang="en-US" dirty="0" smtClean="0"/>
              <a:t>Scales</a:t>
            </a:r>
            <a:endParaRPr lang="en-US" dirty="0"/>
          </a:p>
          <a:p>
            <a:r>
              <a:rPr lang="en-US" dirty="0" smtClean="0"/>
              <a:t>Extra memory cards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990600" y="990600"/>
            <a:ext cx="596265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1330" tIns="45665" rIns="91330" bIns="45665">
            <a:spAutoFit/>
          </a:bodyPr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B2B2B2"/>
              </a:buClr>
              <a:buSzPct val="60000"/>
              <a:buFont typeface="Wingdings" pitchFamily="2" charset="2"/>
              <a:buNone/>
            </a:pPr>
            <a:r>
              <a:rPr lang="en-US" sz="4000">
                <a:solidFill>
                  <a:srgbClr val="000000"/>
                </a:solidFill>
              </a:rPr>
              <a:t>Crime Scene Photography</a:t>
            </a:r>
          </a:p>
        </p:txBody>
      </p:sp>
      <p:pic>
        <p:nvPicPr>
          <p:cNvPr id="7173" name="Picture 5" descr="6a00cd96fc16084cd500e398a107720004-320p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2438400"/>
            <a:ext cx="2895600" cy="200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990600" y="2057400"/>
            <a:ext cx="3367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30" tIns="45665" rIns="91330" bIns="45665">
            <a:spAutoFit/>
          </a:bodyPr>
          <a:lstStyle/>
          <a:p>
            <a:pPr algn="ctr"/>
            <a:r>
              <a:rPr lang="en-US" sz="2400"/>
              <a:t>OPTIONAL EQUIPMENT</a:t>
            </a: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517525" y="14890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30" tIns="45665" rIns="91330" bIns="45665">
            <a:spAutoFit/>
          </a:bodyPr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838200" y="2971800"/>
            <a:ext cx="6800294" cy="3508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30" tIns="45665" rIns="91330" bIns="45665">
            <a:spAutoFit/>
          </a:bodyPr>
          <a:lstStyle/>
          <a:p>
            <a:r>
              <a:rPr lang="en-US" sz="2400" dirty="0">
                <a:latin typeface="Times New Roman" pitchFamily="18" charset="0"/>
              </a:rPr>
              <a:t>  </a:t>
            </a:r>
            <a:r>
              <a:rPr lang="en-US" dirty="0"/>
              <a:t>1- Photo vest</a:t>
            </a:r>
          </a:p>
          <a:p>
            <a:r>
              <a:rPr lang="en-US" dirty="0"/>
              <a:t>  2- Masking tape</a:t>
            </a:r>
          </a:p>
          <a:p>
            <a:r>
              <a:rPr lang="en-US" dirty="0"/>
              <a:t>  3- Evidence tape</a:t>
            </a:r>
          </a:p>
          <a:p>
            <a:r>
              <a:rPr lang="en-US" dirty="0"/>
              <a:t>  4- Scotch tape</a:t>
            </a:r>
          </a:p>
          <a:p>
            <a:r>
              <a:rPr lang="en-US" dirty="0"/>
              <a:t>  5- Marking pens and a pen that will write on plastic </a:t>
            </a:r>
            <a:r>
              <a:rPr lang="en-US" dirty="0" smtClean="0"/>
              <a:t>(Sharpie)</a:t>
            </a:r>
            <a:endParaRPr lang="en-US" dirty="0"/>
          </a:p>
          <a:p>
            <a:r>
              <a:rPr lang="en-US" dirty="0"/>
              <a:t>  6- Clay and/or </a:t>
            </a:r>
            <a:r>
              <a:rPr lang="en-US" dirty="0" smtClean="0"/>
              <a:t>Play-</a:t>
            </a:r>
            <a:r>
              <a:rPr lang="en-US" dirty="0" err="1" smtClean="0"/>
              <a:t>doh</a:t>
            </a:r>
            <a:endParaRPr lang="en-US" dirty="0"/>
          </a:p>
          <a:p>
            <a:r>
              <a:rPr lang="en-US" dirty="0"/>
              <a:t>  7- Gray card and/or </a:t>
            </a:r>
            <a:r>
              <a:rPr lang="en-US" dirty="0" smtClean="0"/>
              <a:t>color checker cards (Macbeth)</a:t>
            </a:r>
            <a:endParaRPr lang="en-US" dirty="0"/>
          </a:p>
          <a:p>
            <a:r>
              <a:rPr lang="en-US" dirty="0"/>
              <a:t>  8- Lens cleaning paper and solution</a:t>
            </a:r>
          </a:p>
          <a:p>
            <a:r>
              <a:rPr lang="en-US" dirty="0"/>
              <a:t>  9- Flashlight</a:t>
            </a:r>
          </a:p>
          <a:p>
            <a:r>
              <a:rPr lang="en-US" dirty="0"/>
              <a:t>10- Handy wipes</a:t>
            </a:r>
          </a:p>
          <a:p>
            <a:r>
              <a:rPr lang="en-US" dirty="0"/>
              <a:t>11- Tape measure</a:t>
            </a:r>
          </a:p>
          <a:p>
            <a:r>
              <a:rPr lang="en-US" dirty="0"/>
              <a:t>12- Plastic bag that will fit over camera and lens and/or umbrella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1066800" y="1066800"/>
            <a:ext cx="596265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1330" tIns="45665" rIns="91330" bIns="45665">
            <a:spAutoFit/>
          </a:bodyPr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B2B2B2"/>
              </a:buClr>
              <a:buSzPct val="60000"/>
              <a:buFont typeface="Wingdings" pitchFamily="2" charset="2"/>
              <a:buNone/>
            </a:pPr>
            <a:r>
              <a:rPr lang="en-US" sz="4000">
                <a:solidFill>
                  <a:srgbClr val="000000"/>
                </a:solidFill>
              </a:rPr>
              <a:t>Crime Scene Photography</a:t>
            </a:r>
          </a:p>
        </p:txBody>
      </p:sp>
      <p:pic>
        <p:nvPicPr>
          <p:cNvPr id="8198" name="Picture 6" descr="wilder-double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2057400"/>
            <a:ext cx="2276475" cy="189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/>
          <p:cNvSpPr>
            <a:spLocks noChangeArrowheads="1"/>
          </p:cNvSpPr>
          <p:nvPr/>
        </p:nvSpPr>
        <p:spPr bwMode="auto">
          <a:xfrm>
            <a:off x="1422400" y="4333875"/>
            <a:ext cx="1574800" cy="1714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noFill/>
          <a:ln w="12700">
            <a:noFill/>
            <a:miter lim="800000"/>
            <a:headEnd/>
            <a:tailEnd/>
          </a:ln>
        </p:spPr>
        <p:txBody>
          <a:bodyPr wrap="none" lIns="59190" tIns="29595" rIns="59190" bIns="29595" anchor="ctr"/>
          <a:lstStyle/>
          <a:p>
            <a:pPr algn="ctr" defTabSz="592138"/>
            <a:endParaRPr lang="en-US" sz="2600" u="sng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381000" y="2133600"/>
            <a:ext cx="5257800" cy="3844925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lIns="59190" tIns="29595" rIns="59190" bIns="29595">
            <a:spAutoFit/>
          </a:bodyPr>
          <a:lstStyle/>
          <a:p>
            <a:pPr defTabSz="592138"/>
            <a:r>
              <a:rPr lang="en-US" sz="2600" b="1" i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000" dirty="0"/>
              <a:t>Before taking the photograph, ask yourself:</a:t>
            </a:r>
          </a:p>
          <a:p>
            <a:pPr defTabSz="592138"/>
            <a:endParaRPr lang="en-US" sz="2000" dirty="0"/>
          </a:p>
          <a:p>
            <a:pPr defTabSz="592138">
              <a:buClr>
                <a:schemeClr val="bg2"/>
              </a:buClr>
              <a:buFont typeface="Wingdings" pitchFamily="2" charset="2"/>
              <a:buChar char="v"/>
            </a:pPr>
            <a:r>
              <a:rPr lang="en-US" sz="2000" dirty="0"/>
              <a:t>What am I trying to do?</a:t>
            </a:r>
          </a:p>
          <a:p>
            <a:pPr defTabSz="592138">
              <a:buClr>
                <a:schemeClr val="bg2"/>
              </a:buClr>
              <a:buFont typeface="Wingdings" pitchFamily="2" charset="2"/>
              <a:buNone/>
            </a:pPr>
            <a:endParaRPr lang="en-US" sz="2000" dirty="0"/>
          </a:p>
          <a:p>
            <a:pPr defTabSz="592138">
              <a:buClr>
                <a:schemeClr val="bg2"/>
              </a:buClr>
              <a:buFont typeface="Wingdings" pitchFamily="2" charset="2"/>
              <a:buChar char="v"/>
            </a:pPr>
            <a:r>
              <a:rPr lang="en-US" sz="2000" dirty="0"/>
              <a:t>How can I best accomplish this?</a:t>
            </a:r>
          </a:p>
          <a:p>
            <a:pPr defTabSz="592138">
              <a:buClr>
                <a:schemeClr val="bg2"/>
              </a:buClr>
              <a:buFont typeface="Wingdings" pitchFamily="2" charset="2"/>
              <a:buNone/>
            </a:pPr>
            <a:endParaRPr lang="en-US" sz="2000" dirty="0"/>
          </a:p>
          <a:p>
            <a:pPr defTabSz="592138">
              <a:buClr>
                <a:schemeClr val="bg2"/>
              </a:buClr>
              <a:buFont typeface="Wingdings" pitchFamily="2" charset="2"/>
              <a:buNone/>
            </a:pPr>
            <a:r>
              <a:rPr lang="en-US" sz="2000" dirty="0"/>
              <a:t>Answering these questions will help you to decide:</a:t>
            </a:r>
          </a:p>
          <a:p>
            <a:pPr defTabSz="592138">
              <a:buClr>
                <a:schemeClr val="bg2"/>
              </a:buClr>
              <a:buFont typeface="Wingdings" pitchFamily="2" charset="2"/>
              <a:buNone/>
            </a:pPr>
            <a:endParaRPr lang="en-US" sz="2000" dirty="0"/>
          </a:p>
          <a:p>
            <a:pPr defTabSz="592138">
              <a:buClr>
                <a:schemeClr val="bg2"/>
              </a:buClr>
              <a:buFont typeface="Wingdings" pitchFamily="2" charset="2"/>
              <a:buChar char="v"/>
            </a:pPr>
            <a:r>
              <a:rPr lang="en-US" sz="2000" dirty="0"/>
              <a:t>Where to start and what equipment to use</a:t>
            </a:r>
          </a:p>
          <a:p>
            <a:pPr defTabSz="592138">
              <a:buClr>
                <a:schemeClr val="bg2"/>
              </a:buClr>
              <a:buFont typeface="Wingdings" pitchFamily="2" charset="2"/>
              <a:buNone/>
            </a:pPr>
            <a:endParaRPr lang="en-US" sz="2000" dirty="0"/>
          </a:p>
          <a:p>
            <a:pPr defTabSz="592138">
              <a:buClr>
                <a:schemeClr val="bg2"/>
              </a:buClr>
              <a:buFont typeface="Wingdings" pitchFamily="2" charset="2"/>
              <a:buChar char="v"/>
            </a:pPr>
            <a:r>
              <a:rPr lang="en-US" sz="2000" dirty="0"/>
              <a:t>Camera and flash settings</a:t>
            </a:r>
          </a:p>
        </p:txBody>
      </p:sp>
      <p:sp>
        <p:nvSpPr>
          <p:cNvPr id="9220" name="AutoShape 4"/>
          <p:cNvSpPr>
            <a:spLocks noChangeArrowheads="1"/>
          </p:cNvSpPr>
          <p:nvPr/>
        </p:nvSpPr>
        <p:spPr bwMode="auto">
          <a:xfrm>
            <a:off x="1219200" y="533400"/>
            <a:ext cx="5232400" cy="4143375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 w="12700">
            <a:noFill/>
            <a:miter lim="800000"/>
            <a:headEnd/>
            <a:tailEnd/>
          </a:ln>
        </p:spPr>
        <p:txBody>
          <a:bodyPr wrap="none" lIns="59190" tIns="29595" rIns="59190" bIns="29595" anchor="ctr"/>
          <a:lstStyle/>
          <a:p>
            <a:pPr algn="ctr" defTabSz="592138"/>
            <a:endParaRPr lang="en-US" sz="2600" u="sng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9221" name="AutoShape 5"/>
          <p:cNvSpPr>
            <a:spLocks noChangeArrowheads="1"/>
          </p:cNvSpPr>
          <p:nvPr/>
        </p:nvSpPr>
        <p:spPr bwMode="auto">
          <a:xfrm>
            <a:off x="2336800" y="666750"/>
            <a:ext cx="5181600" cy="238125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 w="12700">
            <a:noFill/>
            <a:miter lim="800000"/>
            <a:headEnd/>
            <a:tailEnd/>
          </a:ln>
        </p:spPr>
        <p:txBody>
          <a:bodyPr wrap="none" lIns="59190" tIns="29595" rIns="59190" bIns="29595" anchor="ctr"/>
          <a:lstStyle/>
          <a:p>
            <a:pPr algn="ctr" defTabSz="592138"/>
            <a:endParaRPr lang="en-US" sz="2600" u="sng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9222" name="AutoShape 6"/>
          <p:cNvSpPr>
            <a:spLocks noChangeArrowheads="1"/>
          </p:cNvSpPr>
          <p:nvPr/>
        </p:nvSpPr>
        <p:spPr bwMode="auto">
          <a:xfrm>
            <a:off x="1473200" y="619125"/>
            <a:ext cx="6604000" cy="4857750"/>
          </a:xfrm>
          <a:prstGeom prst="cloudCallout">
            <a:avLst>
              <a:gd name="adj1" fmla="val -43750"/>
              <a:gd name="adj2" fmla="val 70000"/>
            </a:avLst>
          </a:prstGeom>
          <a:noFill/>
          <a:ln w="12700">
            <a:noFill/>
            <a:round/>
            <a:headEnd/>
            <a:tailEnd/>
          </a:ln>
        </p:spPr>
        <p:txBody>
          <a:bodyPr wrap="none" lIns="59190" tIns="29595" rIns="59190" bIns="29595" anchor="ctr"/>
          <a:lstStyle/>
          <a:p>
            <a:pPr algn="ctr" defTabSz="592138"/>
            <a:endParaRPr lang="en-US" sz="2600" u="sng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9223" name="AutoShape 7"/>
          <p:cNvSpPr>
            <a:spLocks noChangeArrowheads="1"/>
          </p:cNvSpPr>
          <p:nvPr/>
        </p:nvSpPr>
        <p:spPr bwMode="auto">
          <a:xfrm>
            <a:off x="2895600" y="666750"/>
            <a:ext cx="4826000" cy="2286000"/>
          </a:xfrm>
          <a:prstGeom prst="wedgeRectCallout">
            <a:avLst>
              <a:gd name="adj1" fmla="val -43750"/>
              <a:gd name="adj2" fmla="val 70000"/>
            </a:avLst>
          </a:prstGeom>
          <a:noFill/>
          <a:ln w="12700">
            <a:noFill/>
            <a:miter lim="800000"/>
            <a:headEnd/>
            <a:tailEnd/>
          </a:ln>
        </p:spPr>
        <p:txBody>
          <a:bodyPr wrap="none" lIns="59190" tIns="29595" rIns="59190" bIns="29595" anchor="ctr"/>
          <a:lstStyle/>
          <a:p>
            <a:pPr algn="ctr" defTabSz="592138"/>
            <a:endParaRPr lang="en-US" sz="2600" u="sng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1066800" y="1143000"/>
            <a:ext cx="596265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1330" tIns="45665" rIns="91330" bIns="45665">
            <a:spAutoFit/>
          </a:bodyPr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B2B2B2"/>
              </a:buClr>
              <a:buSzPct val="60000"/>
              <a:buFont typeface="Wingdings" pitchFamily="2" charset="2"/>
              <a:buNone/>
            </a:pPr>
            <a:r>
              <a:rPr lang="en-US" sz="4000">
                <a:solidFill>
                  <a:srgbClr val="000000"/>
                </a:solidFill>
              </a:rPr>
              <a:t>Crime Scene Photography</a:t>
            </a:r>
          </a:p>
        </p:txBody>
      </p:sp>
      <p:pic>
        <p:nvPicPr>
          <p:cNvPr id="9225" name="Picture 9" descr="title5"/>
          <p:cNvPicPr>
            <a:picLocks noChangeAspect="1" noChangeArrowheads="1"/>
          </p:cNvPicPr>
          <p:nvPr/>
        </p:nvPicPr>
        <p:blipFill>
          <a:blip r:embed="rId2" cstate="print">
            <a:lum contrast="12000"/>
          </a:blip>
          <a:srcRect/>
          <a:stretch>
            <a:fillRect/>
          </a:stretch>
        </p:blipFill>
        <p:spPr bwMode="auto">
          <a:xfrm>
            <a:off x="5486400" y="2819400"/>
            <a:ext cx="3533775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447800"/>
            <a:ext cx="6934200" cy="1066800"/>
          </a:xfrm>
        </p:spPr>
        <p:txBody>
          <a:bodyPr/>
          <a:lstStyle/>
          <a:p>
            <a:pPr eaLnBrk="1" hangingPunct="1"/>
            <a:r>
              <a:rPr lang="en-US" sz="3200" smtClean="0"/>
              <a:t>Crime Scene Search Guidelines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514600"/>
            <a:ext cx="8534400" cy="4114800"/>
          </a:xfrm>
        </p:spPr>
        <p:txBody>
          <a:bodyPr/>
          <a:lstStyle/>
          <a:p>
            <a:pPr eaLnBrk="1" hangingPunct="1"/>
            <a:r>
              <a:rPr lang="en-US" sz="1800" smtClean="0"/>
              <a:t>When photographing any search, you should photograph:</a:t>
            </a:r>
          </a:p>
          <a:p>
            <a:pPr eaLnBrk="1" hangingPunct="1"/>
            <a:r>
              <a:rPr lang="en-US" sz="1800" smtClean="0"/>
              <a:t>BEFORE search is conducted</a:t>
            </a:r>
          </a:p>
          <a:p>
            <a:pPr eaLnBrk="1" hangingPunct="1"/>
            <a:r>
              <a:rPr lang="en-US" sz="1800" smtClean="0"/>
              <a:t>DURING search as items are found</a:t>
            </a:r>
          </a:p>
          <a:p>
            <a:pPr eaLnBrk="1" hangingPunct="1"/>
            <a:r>
              <a:rPr lang="en-US" sz="1800" smtClean="0"/>
              <a:t>AFTER search exit photos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609600" y="5715000"/>
            <a:ext cx="812641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30" tIns="45665" rIns="91330" bIns="45665">
            <a:spAutoFit/>
          </a:bodyPr>
          <a:lstStyle/>
          <a:p>
            <a:r>
              <a:rPr lang="en-US" sz="2400"/>
              <a:t>Every scene should be photographed using long, medium, close up and close up w/ruler shots.</a:t>
            </a:r>
          </a:p>
        </p:txBody>
      </p:sp>
      <p:pic>
        <p:nvPicPr>
          <p:cNvPr id="10245" name="Picture 5" descr="mp-dorothy"/>
          <p:cNvPicPr>
            <a:picLocks noChangeAspect="1" noChangeArrowheads="1"/>
          </p:cNvPicPr>
          <p:nvPr/>
        </p:nvPicPr>
        <p:blipFill>
          <a:blip r:embed="rId2" cstate="print"/>
          <a:srcRect l="-2170" t="7684" b="7791"/>
          <a:stretch>
            <a:fillRect/>
          </a:stretch>
        </p:blipFill>
        <p:spPr bwMode="auto">
          <a:xfrm>
            <a:off x="4572000" y="2935288"/>
            <a:ext cx="4267200" cy="283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1295400" y="1066800"/>
            <a:ext cx="596265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1330" tIns="45665" rIns="91330" bIns="45665">
            <a:spAutoFit/>
          </a:bodyPr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B2B2B2"/>
              </a:buClr>
              <a:buSzPct val="60000"/>
              <a:buFont typeface="Wingdings" pitchFamily="2" charset="2"/>
              <a:buNone/>
            </a:pPr>
            <a:r>
              <a:rPr lang="en-US" sz="4000">
                <a:solidFill>
                  <a:srgbClr val="000000"/>
                </a:solidFill>
              </a:rPr>
              <a:t>Crime Scene Photography</a:t>
            </a: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057400"/>
            <a:ext cx="8610600" cy="609600"/>
          </a:xfrm>
        </p:spPr>
        <p:txBody>
          <a:bodyPr/>
          <a:lstStyle/>
          <a:p>
            <a:pPr eaLnBrk="1" hangingPunct="1"/>
            <a:r>
              <a:rPr lang="en-US" sz="4000" smtClean="0"/>
              <a:t> </a:t>
            </a:r>
            <a:r>
              <a:rPr lang="en-US" sz="2800" smtClean="0"/>
              <a:t>Crime Scene Plan - Photography at the scene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2971800"/>
            <a:ext cx="38100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bg2"/>
              </a:buClr>
              <a:buFont typeface="Wingdings" pitchFamily="2" charset="2"/>
              <a:buChar char="v"/>
            </a:pPr>
            <a:r>
              <a:rPr lang="en-US" sz="1800" smtClean="0"/>
              <a:t>Determine the EXTENT and SECURITY of the scene</a:t>
            </a:r>
          </a:p>
          <a:p>
            <a:pPr eaLnBrk="1" hangingPunct="1">
              <a:lnSpc>
                <a:spcPct val="90000"/>
              </a:lnSpc>
              <a:buClr>
                <a:schemeClr val="bg2"/>
              </a:buClr>
              <a:buFont typeface="Wingdings" pitchFamily="2" charset="2"/>
              <a:buNone/>
            </a:pPr>
            <a:endParaRPr lang="en-US" sz="1800" smtClean="0"/>
          </a:p>
          <a:p>
            <a:pPr eaLnBrk="1" hangingPunct="1">
              <a:lnSpc>
                <a:spcPct val="90000"/>
              </a:lnSpc>
              <a:buClr>
                <a:schemeClr val="bg2"/>
              </a:buClr>
              <a:buFont typeface="Wingdings" pitchFamily="2" charset="2"/>
              <a:buChar char="v"/>
            </a:pPr>
            <a:r>
              <a:rPr lang="en-US" sz="1800" smtClean="0"/>
              <a:t>Conduct preliminary investigation to determine what is involved in the scene and what you will need</a:t>
            </a:r>
          </a:p>
          <a:p>
            <a:pPr eaLnBrk="1" hangingPunct="1">
              <a:lnSpc>
                <a:spcPct val="90000"/>
              </a:lnSpc>
              <a:buClr>
                <a:schemeClr val="bg2"/>
              </a:buClr>
              <a:buFont typeface="Wingdings" pitchFamily="2" charset="2"/>
              <a:buChar char="v"/>
            </a:pPr>
            <a:endParaRPr lang="en-US" sz="1800" smtClean="0"/>
          </a:p>
          <a:p>
            <a:pPr eaLnBrk="1" hangingPunct="1">
              <a:lnSpc>
                <a:spcPct val="90000"/>
              </a:lnSpc>
              <a:buClr>
                <a:schemeClr val="bg2"/>
              </a:buClr>
              <a:buFont typeface="Wingdings" pitchFamily="2" charset="2"/>
              <a:buChar char="v"/>
            </a:pPr>
            <a:r>
              <a:rPr lang="en-US" sz="1800" smtClean="0"/>
              <a:t>BEFORE anything is touched, the scene should be photographed “as found”</a:t>
            </a:r>
          </a:p>
        </p:txBody>
      </p:sp>
      <p:pic>
        <p:nvPicPr>
          <p:cNvPr id="11268" name="Picture 4" descr="mp-halfprada"/>
          <p:cNvPicPr>
            <a:picLocks noChangeAspect="1" noChangeArrowheads="1"/>
          </p:cNvPicPr>
          <p:nvPr/>
        </p:nvPicPr>
        <p:blipFill>
          <a:blip r:embed="rId2" cstate="print"/>
          <a:srcRect l="24406" t="24001" r="18645"/>
          <a:stretch>
            <a:fillRect/>
          </a:stretch>
        </p:blipFill>
        <p:spPr bwMode="auto">
          <a:xfrm>
            <a:off x="4953000" y="2895600"/>
            <a:ext cx="3200400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1066800" y="990600"/>
            <a:ext cx="596265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1330" tIns="45665" rIns="91330" bIns="45665">
            <a:spAutoFit/>
          </a:bodyPr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B2B2B2"/>
              </a:buClr>
              <a:buSzPct val="60000"/>
              <a:buFont typeface="Wingdings" pitchFamily="2" charset="2"/>
              <a:buNone/>
            </a:pPr>
            <a:r>
              <a:rPr lang="en-US" sz="4000">
                <a:solidFill>
                  <a:srgbClr val="000000"/>
                </a:solidFill>
              </a:rPr>
              <a:t>Crime Scene Photography</a:t>
            </a: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0.9"/>
</p:tagLst>
</file>

<file path=ppt/theme/theme1.xml><?xml version="1.0" encoding="utf-8"?>
<a:theme xmlns:a="http://schemas.openxmlformats.org/drawingml/2006/main" name="Blends">
  <a:themeElements>
    <a:clrScheme name="Blends 4">
      <a:dk1>
        <a:srgbClr val="000000"/>
      </a:dk1>
      <a:lt1>
        <a:srgbClr val="FFFFFF"/>
      </a:lt1>
      <a:dk2>
        <a:srgbClr val="515F7B"/>
      </a:dk2>
      <a:lt2>
        <a:srgbClr val="808080"/>
      </a:lt2>
      <a:accent1>
        <a:srgbClr val="9FCAD3"/>
      </a:accent1>
      <a:accent2>
        <a:srgbClr val="C0C0C0"/>
      </a:accent2>
      <a:accent3>
        <a:srgbClr val="FFFFFF"/>
      </a:accent3>
      <a:accent4>
        <a:srgbClr val="000000"/>
      </a:accent4>
      <a:accent5>
        <a:srgbClr val="CDE1E6"/>
      </a:accent5>
      <a:accent6>
        <a:srgbClr val="AEAEAE"/>
      </a:accent6>
      <a:hlink>
        <a:srgbClr val="91AFBF"/>
      </a:hlink>
      <a:folHlink>
        <a:srgbClr val="ECEAA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40</TotalTime>
  <Words>1003</Words>
  <Application>Microsoft Office PowerPoint</Application>
  <PresentationFormat>On-screen Show (4:3)</PresentationFormat>
  <Paragraphs>150</Paragraphs>
  <Slides>31</Slides>
  <Notes>2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Blends</vt:lpstr>
      <vt:lpstr>Crime scene photography</vt:lpstr>
      <vt:lpstr>Crime Scene Photography</vt:lpstr>
      <vt:lpstr>WHY PHOTOGRAPH ?</vt:lpstr>
      <vt:lpstr>Photography helps investigations by providing  information leading to:</vt:lpstr>
      <vt:lpstr>Slide 5</vt:lpstr>
      <vt:lpstr>Slide 6</vt:lpstr>
      <vt:lpstr>Slide 7</vt:lpstr>
      <vt:lpstr>Crime Scene Search Guidelines</vt:lpstr>
      <vt:lpstr> Crime Scene Plan - Photography at the scene</vt:lpstr>
      <vt:lpstr>Slide 10</vt:lpstr>
      <vt:lpstr>What pictures should be taken?</vt:lpstr>
      <vt:lpstr>Slide 12</vt:lpstr>
      <vt:lpstr>How can I accomplish this?</vt:lpstr>
      <vt:lpstr>Slide 14</vt:lpstr>
      <vt:lpstr>Slide 15</vt:lpstr>
      <vt:lpstr>Slide 16</vt:lpstr>
      <vt:lpstr>Slide 17</vt:lpstr>
      <vt:lpstr>Photographing rooms</vt:lpstr>
      <vt:lpstr>Photographing a body</vt:lpstr>
      <vt:lpstr>Disturbed items</vt:lpstr>
      <vt:lpstr>Entrances and Exits</vt:lpstr>
      <vt:lpstr>Locators</vt:lpstr>
      <vt:lpstr>Slide 23</vt:lpstr>
      <vt:lpstr>Slide 24</vt:lpstr>
      <vt:lpstr>Slide 25</vt:lpstr>
      <vt:lpstr> Photograph anything else that may help aid in the investigation.  </vt:lpstr>
      <vt:lpstr>How do I keep it all organized?  PHOTO LOG</vt:lpstr>
      <vt:lpstr>Slide 28</vt:lpstr>
      <vt:lpstr>Crime Scene Photography</vt:lpstr>
      <vt:lpstr>Questions ?</vt:lpstr>
      <vt:lpstr>Slide 31</vt:lpstr>
    </vt:vector>
  </TitlesOfParts>
  <Company>kcso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KCSO  Photographic           Training</dc:title>
  <dc:creator>kcso</dc:creator>
  <cp:lastModifiedBy>Vanlieam</cp:lastModifiedBy>
  <cp:revision>13</cp:revision>
  <dcterms:created xsi:type="dcterms:W3CDTF">2008-01-07T22:50:12Z</dcterms:created>
  <dcterms:modified xsi:type="dcterms:W3CDTF">2012-02-29T00:14:32Z</dcterms:modified>
</cp:coreProperties>
</file>