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8" r:id="rId3"/>
    <p:sldId id="293" r:id="rId4"/>
    <p:sldId id="294" r:id="rId5"/>
    <p:sldId id="296" r:id="rId6"/>
    <p:sldId id="323" r:id="rId7"/>
    <p:sldId id="324" r:id="rId8"/>
    <p:sldId id="325" r:id="rId9"/>
    <p:sldId id="312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6" r:id="rId18"/>
    <p:sldId id="313" r:id="rId19"/>
    <p:sldId id="321" r:id="rId20"/>
    <p:sldId id="322" r:id="rId21"/>
    <p:sldId id="311" r:id="rId22"/>
    <p:sldId id="310" r:id="rId23"/>
  </p:sldIdLst>
  <p:sldSz cx="9144000" cy="6858000" type="screen4x3"/>
  <p:notesSz cx="6858000" cy="92471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2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7" autoAdjust="0"/>
    <p:restoredTop sz="66069" autoAdjust="0"/>
  </p:normalViewPr>
  <p:slideViewPr>
    <p:cSldViewPr>
      <p:cViewPr varScale="1">
        <p:scale>
          <a:sx n="68" d="100"/>
          <a:sy n="68" d="100"/>
        </p:scale>
        <p:origin x="20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746" y="-78"/>
      </p:cViewPr>
      <p:guideLst>
        <p:guide orient="horz" pos="2912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85225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#6f PSM2-3hrs.ppt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85225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793362E-F97B-4AFB-8D4F-B2550F5ECC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4674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17600" y="693738"/>
            <a:ext cx="4622800" cy="3467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92613"/>
            <a:ext cx="5029200" cy="416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85225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r>
              <a:rPr lang="en-US"/>
              <a:t>#6f PSM2-3hrs.ppt</a:t>
            </a:r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85225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0EEE7F7-654D-4702-8189-CB39454A0F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84808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>
                <a:latin typeface="Bookman Old Style" panose="02050604050505020204" pitchFamily="18" charset="0"/>
              </a:rPr>
              <a:t>#6f PSM2-3hrs.ppt</a:t>
            </a:r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0558471-570E-4CEB-9ADC-C1F75C2783AF}" type="slidenum">
              <a:rPr lang="en-US" altLang="en-US">
                <a:latin typeface="Bookman Old Style" panose="020506040505050202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Bookman Old Style" panose="02050604050505020204" pitchFamily="18" charset="0"/>
            </a:endParaRPr>
          </a:p>
        </p:txBody>
      </p:sp>
      <p:sp>
        <p:nvSpPr>
          <p:cNvPr id="614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26965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8196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>
                <a:latin typeface="Bookman Old Style" panose="02050604050505020204" pitchFamily="18" charset="0"/>
              </a:rPr>
              <a:t>#6f PSM2-3hrs.ppt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48CDFC7-0BFC-4B07-AAA5-918017DE0D83}" type="slidenum">
              <a:rPr lang="en-US" altLang="en-US">
                <a:latin typeface="Bookman Old Style" panose="02050604050505020204" pitchFamily="18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463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>
                <a:latin typeface="Bookman Old Style" panose="02050604050505020204" pitchFamily="18" charset="0"/>
              </a:rPr>
              <a:t>#6f PSM2-3hrs.ppt</a:t>
            </a:r>
          </a:p>
        </p:txBody>
      </p:sp>
      <p:sp>
        <p:nvSpPr>
          <p:cNvPr id="102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4033118-CEB9-45C4-BD7B-A0AFDCD33CAC}" type="slidenum">
              <a:rPr lang="en-US" altLang="en-US">
                <a:latin typeface="Bookman Old Style" panose="02050604050505020204" pitchFamily="18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Bookman Old Style" panose="02050604050505020204" pitchFamily="18" charset="0"/>
            </a:endParaRPr>
          </a:p>
        </p:txBody>
      </p:sp>
      <p:sp>
        <p:nvSpPr>
          <p:cNvPr id="1024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Act out a scene:</a:t>
            </a:r>
          </a:p>
          <a:p>
            <a:r>
              <a:rPr lang="en-US" altLang="en-US" smtClean="0"/>
              <a:t>	Play old lady that got kicked off the bus for having a puppy</a:t>
            </a:r>
          </a:p>
          <a:p>
            <a:r>
              <a:rPr lang="en-US" altLang="en-US" smtClean="0"/>
              <a:t>	She’s 100 miles from home / 100 miles from anywhere</a:t>
            </a:r>
          </a:p>
          <a:p>
            <a:r>
              <a:rPr lang="en-US" altLang="en-US" smtClean="0"/>
              <a:t>	Use a bag – pretend puppy’s in the bag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6712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>
                <a:latin typeface="Bookman Old Style" panose="02050604050505020204" pitchFamily="18" charset="0"/>
              </a:rPr>
              <a:t>#6f PSM2-3hrs.ppt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B66C150-7FE4-4041-9804-DCDCEBABE905}" type="slidenum">
              <a:rPr lang="en-US" altLang="en-US">
                <a:latin typeface="Bookman Old Style" panose="02050604050505020204" pitchFamily="18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Bookman Old Style" panose="02050604050505020204" pitchFamily="18" charset="0"/>
            </a:endParaRPr>
          </a:p>
        </p:txBody>
      </p:sp>
      <p:sp>
        <p:nvSpPr>
          <p:cNvPr id="1229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Give handout – AP article – let them read through it</a:t>
            </a:r>
          </a:p>
          <a:p>
            <a:endParaRPr lang="en-US" altLang="en-US" smtClean="0"/>
          </a:p>
          <a:p>
            <a:r>
              <a:rPr lang="en-US" altLang="en-US" smtClean="0"/>
              <a:t>Talk about perception of a cop’s job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64056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>
                <a:latin typeface="Bookman Old Style" panose="02050604050505020204" pitchFamily="18" charset="0"/>
              </a:rPr>
              <a:t>#6f PSM2-3hrs.ppt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0D10F0C-05CA-4802-806E-831137B57870}" type="slidenum">
              <a:rPr lang="en-US" altLang="en-US">
                <a:latin typeface="Bookman Old Style" panose="02050604050505020204" pitchFamily="18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Bookman Old Style" panose="02050604050505020204" pitchFamily="18" charset="0"/>
            </a:endParaRPr>
          </a:p>
        </p:txBody>
      </p:sp>
      <p:sp>
        <p:nvSpPr>
          <p:cNvPr id="1434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If emotions are high, our reasoning is low.  Remember, this works for cops as well, if someone makes us mad, we need to walk away before our lowered reasoning takes over.</a:t>
            </a:r>
          </a:p>
        </p:txBody>
      </p:sp>
    </p:spTree>
    <p:extLst>
      <p:ext uri="{BB962C8B-B14F-4D97-AF65-F5344CB8AC3E}">
        <p14:creationId xmlns:p14="http://schemas.microsoft.com/office/powerpoint/2010/main" val="1708814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9460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>
                <a:latin typeface="Bookman Old Style" panose="02050604050505020204" pitchFamily="18" charset="0"/>
              </a:rPr>
              <a:t>#6f PSM2-3hrs.ppt</a:t>
            </a: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CD6008-3DF3-4D27-854B-95E2F1B0648A}" type="slidenum">
              <a:rPr lang="en-US" altLang="en-US">
                <a:latin typeface="Bookman Old Style" panose="02050604050505020204" pitchFamily="18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480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9700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>
                <a:latin typeface="Bookman Old Style" panose="02050604050505020204" pitchFamily="18" charset="0"/>
              </a:rPr>
              <a:t>#6f PSM2-3hrs.ppt</a:t>
            </a:r>
          </a:p>
        </p:txBody>
      </p:sp>
      <p:sp>
        <p:nvSpPr>
          <p:cNvPr id="2970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CB61B4E-9290-4BEE-B1A7-261DB7983727}" type="slidenum">
              <a:rPr lang="en-US" altLang="en-US">
                <a:latin typeface="Bookman Old Style" panose="02050604050505020204" pitchFamily="18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1975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3796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>
                <a:latin typeface="Bookman Old Style" panose="02050604050505020204" pitchFamily="18" charset="0"/>
              </a:rPr>
              <a:t>#6f PSM2-3hrs.ppt</a:t>
            </a:r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ACA5277-7FA2-4687-8046-26EF0F5F2836}" type="slidenum">
              <a:rPr lang="en-US" altLang="en-US">
                <a:latin typeface="Bookman Old Style" panose="02050604050505020204" pitchFamily="18" charset="0"/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383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5844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>
                <a:latin typeface="Bookman Old Style" panose="02050604050505020204" pitchFamily="18" charset="0"/>
              </a:rPr>
              <a:t>#6f PSM2-3hrs.ppt</a:t>
            </a:r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BBB5F20-29B0-4B45-B324-32DA1386FE2B}" type="slidenum">
              <a:rPr lang="en-US" altLang="en-US">
                <a:latin typeface="Bookman Old Style" panose="02050604050505020204" pitchFamily="18" charset="0"/>
              </a:rPr>
              <a:pPr>
                <a:spcBef>
                  <a:spcPct val="0"/>
                </a:spcBef>
              </a:pPr>
              <a:t>22</a:t>
            </a:fld>
            <a:endParaRPr lang="en-US" altLang="en-US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178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181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DC6372C-B66E-49AB-8DB3-0DF5094C4E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1085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8CEC1-A354-49C9-81AC-9155C8FE08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8609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256B2-896C-47AF-A22B-B42BF2B832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83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7BEB3-4FB1-4CE6-8F5C-347085674C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7429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38139-FBD3-48E6-95A8-21529B8E5F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3138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0D2F7-786D-4518-A493-5D05552AED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227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6CEFF-11B8-41BC-B9F8-479E0B1FED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1557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73683-22A7-4FB0-AF41-4F631DA25F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687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F6B90-BD75-4953-82C3-A137FC4D6D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63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86BA4-D1BA-42B5-A0C3-00502136A2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9996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2367F-D8E2-4D32-911E-6A270D7B7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9573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49155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5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C6775EA-7530-4674-A3A6-9C9FD060B5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6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838200" y="1905000"/>
            <a:ext cx="77724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Bookman Old Style" pitchFamily="18" charset="0"/>
              </a:rPr>
              <a:t>Crisis Intervention</a:t>
            </a:r>
            <a:br>
              <a:rPr lang="en-US" smtClean="0">
                <a:latin typeface="Bookman Old Style" pitchFamily="18" charset="0"/>
              </a:rPr>
            </a:br>
            <a:r>
              <a:rPr lang="en-US" sz="3200" smtClean="0">
                <a:latin typeface="Bookman Old Style" pitchFamily="18" charset="0"/>
              </a:rPr>
              <a:t>People in Crisis</a:t>
            </a: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5867400"/>
            <a:ext cx="6705600" cy="838200"/>
          </a:xfrm>
        </p:spPr>
        <p:txBody>
          <a:bodyPr/>
          <a:lstStyle/>
          <a:p>
            <a:pPr eaLnBrk="1" hangingPunct="1"/>
            <a:r>
              <a:rPr lang="en-US" altLang="en-US" sz="2000" smtClean="0">
                <a:latin typeface="Bookman Old Style" panose="02050604050505020204" pitchFamily="18" charset="0"/>
              </a:rPr>
              <a:t>Module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did you hear?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When the dispatcher yelled at Sarah, was it effective?</a:t>
            </a:r>
          </a:p>
          <a:p>
            <a:r>
              <a:rPr lang="en-US" altLang="en-US" smtClean="0"/>
              <a:t>What worked better?</a:t>
            </a:r>
          </a:p>
          <a:p>
            <a:r>
              <a:rPr lang="en-US" altLang="en-US" smtClean="0"/>
              <a:t>What phrases did the dispatcher tell Sarah, that seemed to work?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about the caller?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What types of stress was she going through?</a:t>
            </a:r>
          </a:p>
          <a:p>
            <a:r>
              <a:rPr lang="en-US" altLang="en-US" smtClean="0"/>
              <a:t>What did she say?</a:t>
            </a:r>
          </a:p>
          <a:p>
            <a:pPr lvl="1"/>
            <a:r>
              <a:rPr lang="en-US" altLang="en-US" smtClean="0"/>
              <a:t>“What is your first name?”</a:t>
            </a:r>
          </a:p>
          <a:p>
            <a:pPr lvl="2"/>
            <a:r>
              <a:rPr lang="en-US" altLang="en-US" smtClean="0"/>
              <a:t>“I don’t know”…</a:t>
            </a:r>
          </a:p>
          <a:p>
            <a:pPr lvl="1"/>
            <a:r>
              <a:rPr lang="en-US" altLang="en-US" smtClean="0"/>
              <a:t>“I want to go outside, please let me go…”</a:t>
            </a:r>
          </a:p>
          <a:p>
            <a:pPr lvl="1"/>
            <a:r>
              <a:rPr lang="en-US" altLang="en-US" smtClean="0"/>
              <a:t>“They’re not coming…”</a:t>
            </a:r>
          </a:p>
          <a:p>
            <a:pPr lvl="1"/>
            <a:r>
              <a:rPr lang="en-US" altLang="en-US" smtClean="0"/>
              <a:t>“I didn’t want to do it…”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happened?</a:t>
            </a:r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caller and her husband were in a fight, and he attempted to shove drugs down her throat.  She fought back, and then he stripped her naked, and attempted to drown her in the bathtub.  She broke free, grabbed a gun, and told her husband to leave her alone or she would shoot him.  He advanced on her, so she shot him in the chest.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Does she need to go to prison?</a:t>
            </a:r>
            <a:endParaRPr lang="en-US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IF the preceding slide is true, does the wife need to go to jail?  Is she faking?</a:t>
            </a:r>
          </a:p>
          <a:p>
            <a:r>
              <a:rPr lang="en-US" altLang="en-US" smtClean="0"/>
              <a:t>What things do the first responders, ie the police, need to document in their reports?</a:t>
            </a:r>
          </a:p>
          <a:p>
            <a:r>
              <a:rPr lang="en-US" altLang="en-US" smtClean="0"/>
              <a:t>What about her physical and/or emotional needs?</a:t>
            </a:r>
          </a:p>
          <a:p>
            <a:r>
              <a:rPr lang="en-US" altLang="en-US" smtClean="0"/>
              <a:t>What about the man she shot?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Remember</a:t>
            </a:r>
            <a:endParaRPr lang="en-US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Sometimes we are going to deal with people at their very worst…(</a:t>
            </a:r>
            <a:r>
              <a:rPr lang="en-US" altLang="en-US" i="1" smtClean="0"/>
              <a:t>stressful situations, crime victims, witnesses to horrific things, etc</a:t>
            </a:r>
            <a:r>
              <a:rPr lang="en-US" altLang="en-US" smtClean="0"/>
              <a:t>…), so we need to remember where their emotions 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Take it with a grain of salt…</a:t>
            </a:r>
            <a:endParaRPr lang="en-US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If someone verbally insults you, or makes comments about you, remember their state of mind. </a:t>
            </a:r>
          </a:p>
          <a:p>
            <a:r>
              <a:rPr lang="en-US" altLang="en-US" smtClean="0"/>
              <a:t>Also remember, we will be dealing with people with mental issues as well…</a:t>
            </a:r>
          </a:p>
          <a:p>
            <a:pPr lvl="1"/>
            <a:r>
              <a:rPr lang="en-US" altLang="en-US" smtClean="0"/>
              <a:t>You need to remember, a person is NOT their illness, they might not be able to control themselves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Never…</a:t>
            </a:r>
            <a:endParaRPr lang="en-US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Allow your own safety to be in jeopardy when dealing with a person in crisis…</a:t>
            </a:r>
          </a:p>
          <a:p>
            <a:r>
              <a:rPr lang="en-US" altLang="en-US" smtClean="0"/>
              <a:t>Ours is a dangerous job, but don’t take unnecessary risks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You are not going to help anyone, if you become the victim…</a:t>
            </a:r>
          </a:p>
          <a:p>
            <a:pPr lvl="1"/>
            <a:r>
              <a:rPr lang="en-US" altLang="en-US" smtClean="0"/>
              <a:t>example: when the plane is going down, put your OWN oxygen mask on first, then help the person next to you…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Group Exercise - Brainstorm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/>
          <a:lstStyle/>
          <a:p>
            <a:pPr marL="1943100" indent="-1885950"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en-US" altLang="en-US" sz="2800" b="1" smtClean="0"/>
              <a:t>SQUAD #1: </a:t>
            </a:r>
            <a:r>
              <a:rPr lang="en-US" altLang="en-US" sz="2800" smtClean="0"/>
              <a:t>How can you show empathy to a person in crisis?</a:t>
            </a:r>
          </a:p>
          <a:p>
            <a:pPr marL="1943100" indent="-1885950"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en-US" altLang="en-US" sz="2800" b="1" smtClean="0"/>
              <a:t>SQUAD #2: </a:t>
            </a:r>
            <a:r>
              <a:rPr lang="en-US" altLang="en-US" sz="2800" smtClean="0"/>
              <a:t>What are the physical and emotional needs of a person in crisis?</a:t>
            </a:r>
          </a:p>
          <a:p>
            <a:pPr marL="1943100" indent="-1885950"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en-US" altLang="en-US" sz="2800" b="1" smtClean="0"/>
              <a:t>SQUAD #3: </a:t>
            </a:r>
            <a:r>
              <a:rPr lang="en-US" altLang="en-US" sz="2800" smtClean="0"/>
              <a:t>How can showing respect to a person in crisis benefit you?</a:t>
            </a:r>
          </a:p>
          <a:p>
            <a:pPr marL="1943100" indent="-1885950"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en-US" altLang="en-US" sz="2800" b="1" smtClean="0"/>
              <a:t>SQUAD #4: </a:t>
            </a:r>
            <a:r>
              <a:rPr lang="en-US" altLang="en-US" sz="2800" smtClean="0"/>
              <a:t>How can you “Actively Listen”? and What are conversational prompts?</a:t>
            </a:r>
          </a:p>
          <a:p>
            <a:pPr marL="1943100" indent="-1885950"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en-US" altLang="en-US" sz="2800" b="1" smtClean="0"/>
              <a:t>SQUAD #5: </a:t>
            </a:r>
            <a:r>
              <a:rPr lang="en-US" altLang="en-US" sz="2800" smtClean="0"/>
              <a:t>How do you wrap-up (finish) the contact?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to say:</a:t>
            </a:r>
            <a:endParaRPr lang="en-US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en-US" smtClean="0"/>
              <a:t>I understand that, but…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mtClean="0"/>
              <a:t>I hear what you are saying, however…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mtClean="0"/>
              <a:t>I hear you…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mtClean="0"/>
              <a:t>I understand…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u="sng" smtClean="0"/>
              <a:t>DON’T</a:t>
            </a:r>
            <a:r>
              <a:rPr lang="en-US" altLang="en-US" smtClean="0"/>
              <a:t> say to someone, “</a:t>
            </a:r>
            <a:r>
              <a:rPr lang="en-US" altLang="en-US" i="1" smtClean="0"/>
              <a:t>I know what you are going through</a:t>
            </a:r>
            <a:r>
              <a:rPr lang="en-US" altLang="en-US" smtClean="0"/>
              <a:t>…”  UNLESS YOU REALLY DO!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Bookman Old Style" pitchFamily="18" charset="0"/>
              </a:rPr>
              <a:t>Learning 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latin typeface="Bookman Old Style" panose="02050604050505020204" pitchFamily="18" charset="0"/>
              </a:rPr>
              <a:t>Define “Crisis” (two reactions in every crisis)</a:t>
            </a:r>
          </a:p>
          <a:p>
            <a:pPr eaLnBrk="1" hangingPunct="1"/>
            <a:r>
              <a:rPr lang="en-US" altLang="en-US" sz="2800" smtClean="0">
                <a:latin typeface="Bookman Old Style" panose="02050604050505020204" pitchFamily="18" charset="0"/>
              </a:rPr>
              <a:t>ID three phrases that display empathy.</a:t>
            </a:r>
          </a:p>
          <a:p>
            <a:pPr eaLnBrk="1" hangingPunct="1"/>
            <a:r>
              <a:rPr lang="en-US" altLang="en-US" sz="2800" smtClean="0">
                <a:latin typeface="Bookman Old Style" panose="02050604050505020204" pitchFamily="18" charset="0"/>
              </a:rPr>
              <a:t>ID four ways that showing respect benefits you on the street.  </a:t>
            </a:r>
          </a:p>
          <a:p>
            <a:pPr eaLnBrk="1" hangingPunct="1"/>
            <a:r>
              <a:rPr lang="en-US" altLang="en-US" sz="2800" smtClean="0">
                <a:latin typeface="Bookman Old Style" panose="02050604050505020204" pitchFamily="18" charset="0"/>
              </a:rPr>
              <a:t>Explain a victim’s physical and emotional needs</a:t>
            </a:r>
          </a:p>
          <a:p>
            <a:pPr eaLnBrk="1" hangingPunct="1"/>
            <a:r>
              <a:rPr lang="en-US" altLang="en-US" sz="2800" smtClean="0">
                <a:latin typeface="Bookman Old Style" panose="02050604050505020204" pitchFamily="18" charset="0"/>
              </a:rPr>
              <a:t>Apply Active Listening and use conversational prompts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Respect	</a:t>
            </a:r>
            <a:endParaRPr lang="en-US" dirty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Even if you don’t respect someone’s actions, they must be respected as a person</a:t>
            </a:r>
          </a:p>
          <a:p>
            <a:r>
              <a:rPr lang="en-US" altLang="en-US" smtClean="0"/>
              <a:t>Lack of respect could lead to unnecessary uses of force, complaints, etc…</a:t>
            </a:r>
          </a:p>
          <a:p>
            <a:r>
              <a:rPr lang="en-US" altLang="en-US" smtClean="0"/>
              <a:t>Giving respect could help you build informants, get help on crimes, etc…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Bookman Old Style" pitchFamily="18" charset="0"/>
              </a:rPr>
              <a:t>Review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latin typeface="Bookman Old Style" panose="02050604050505020204" pitchFamily="18" charset="0"/>
              </a:rPr>
              <a:t>Define “Crisis” (two reactions in every crisis)</a:t>
            </a:r>
          </a:p>
          <a:p>
            <a:pPr eaLnBrk="1" hangingPunct="1"/>
            <a:r>
              <a:rPr lang="en-US" altLang="en-US" sz="2800" smtClean="0">
                <a:latin typeface="Bookman Old Style" panose="02050604050505020204" pitchFamily="18" charset="0"/>
              </a:rPr>
              <a:t>ID three phrases that display empathy.</a:t>
            </a:r>
          </a:p>
          <a:p>
            <a:pPr eaLnBrk="1" hangingPunct="1"/>
            <a:r>
              <a:rPr lang="en-US" altLang="en-US" sz="2800" smtClean="0">
                <a:latin typeface="Bookman Old Style" panose="02050604050505020204" pitchFamily="18" charset="0"/>
              </a:rPr>
              <a:t>ID four ways that showing respect benefits you on the street.  </a:t>
            </a:r>
          </a:p>
          <a:p>
            <a:pPr eaLnBrk="1" hangingPunct="1"/>
            <a:r>
              <a:rPr lang="en-US" altLang="en-US" sz="2800" smtClean="0">
                <a:latin typeface="Bookman Old Style" panose="02050604050505020204" pitchFamily="18" charset="0"/>
              </a:rPr>
              <a:t>Explain a victim’s physical and emotional needs</a:t>
            </a:r>
          </a:p>
          <a:p>
            <a:pPr eaLnBrk="1" hangingPunct="1"/>
            <a:r>
              <a:rPr lang="en-US" altLang="en-US" sz="2800" smtClean="0">
                <a:latin typeface="Bookman Old Style" panose="02050604050505020204" pitchFamily="18" charset="0"/>
              </a:rPr>
              <a:t>Apply Active Listening and use conversational prompts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447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Bookman Old Style" pitchFamily="18" charset="0"/>
              </a:rPr>
              <a:t>Next: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2895600"/>
            <a:ext cx="64008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Bookman Old Style" panose="02050604050505020204" pitchFamily="18" charset="0"/>
              </a:rPr>
              <a:t>Practical Exercises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86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Bookman Old Style" pitchFamily="18" charset="0"/>
              </a:rPr>
              <a:t>Call for Service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057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Bookman Old Style" pitchFamily="18" charset="0"/>
              </a:rPr>
              <a:t>How Your Colleagues Handled It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Bookman Old Style" panose="02050604050505020204" pitchFamily="18" charset="0"/>
              </a:rPr>
              <a:t>AP article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Bookman Old Style" pitchFamily="18" charset="0"/>
              </a:rPr>
              <a:t>Two Reactions You’ll Confront in a Crisis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67000"/>
            <a:ext cx="7772400" cy="1447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latin typeface="Bookman Old Style" panose="02050604050505020204" pitchFamily="18" charset="0"/>
              </a:rPr>
              <a:t>-1-  heightened emotions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latin typeface="Bookman Old Style" panose="02050604050505020204" pitchFamily="18" charset="0"/>
              </a:rPr>
              <a:t>-2-  lowered reasoning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Think about it…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Have YOU ever been mad, or upset, and said or done something that you totally regretted later on?</a:t>
            </a:r>
          </a:p>
          <a:p>
            <a:pPr lvl="1"/>
            <a:r>
              <a:rPr lang="en-US" altLang="en-US" smtClean="0"/>
              <a:t>It’s because your own emotions have raised, lowering your reasoning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Be careful…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Even as a cop, you need to understand you are NOT immune from this…	</a:t>
            </a:r>
          </a:p>
          <a:p>
            <a:pPr lvl="1"/>
            <a:r>
              <a:rPr lang="en-US" altLang="en-US" smtClean="0"/>
              <a:t>Don’t let calls get to you</a:t>
            </a:r>
          </a:p>
          <a:p>
            <a:pPr lvl="1"/>
            <a:r>
              <a:rPr lang="en-US" altLang="en-US" smtClean="0"/>
              <a:t>Don’t let people get under your skin</a:t>
            </a:r>
          </a:p>
          <a:p>
            <a:pPr lvl="1"/>
            <a:r>
              <a:rPr lang="en-US" altLang="en-US" smtClean="0"/>
              <a:t>Don‘t allow things you will see to cause you to react emotionally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to do…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If you feel yourself getting mad, or emotional, recognize it, take a breath, and step back if you have to</a:t>
            </a:r>
          </a:p>
          <a:p>
            <a:r>
              <a:rPr lang="en-US" altLang="en-US" smtClean="0"/>
              <a:t>If your partner is getting upset, take over.  Maybe stop him/her from doing something stupid, or possibly career ending</a:t>
            </a:r>
          </a:p>
          <a:p>
            <a:r>
              <a:rPr lang="en-US" altLang="en-US" smtClean="0"/>
              <a:t>If you get stopped, DON’T GET MAD ABOUT IT…your partner is helping you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9-1-1 Call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man Old Style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man Old Style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1173</TotalTime>
  <Words>908</Words>
  <Application>Microsoft Office PowerPoint</Application>
  <PresentationFormat>On-screen Show (4:3)</PresentationFormat>
  <Paragraphs>107</Paragraphs>
  <Slides>22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Bookman Old Style</vt:lpstr>
      <vt:lpstr>Arial</vt:lpstr>
      <vt:lpstr>Times New Roman</vt:lpstr>
      <vt:lpstr>Wingdings</vt:lpstr>
      <vt:lpstr>Soaring</vt:lpstr>
      <vt:lpstr>Crisis Intervention People in Crisis</vt:lpstr>
      <vt:lpstr>Learning Objectives</vt:lpstr>
      <vt:lpstr>Call for Service</vt:lpstr>
      <vt:lpstr>How Your Colleagues Handled It</vt:lpstr>
      <vt:lpstr>Two Reactions You’ll Confront in a Crisis</vt:lpstr>
      <vt:lpstr>Think about it…</vt:lpstr>
      <vt:lpstr>Be careful…</vt:lpstr>
      <vt:lpstr>What to do…</vt:lpstr>
      <vt:lpstr>9-1-1 Call</vt:lpstr>
      <vt:lpstr>What did you hear?</vt:lpstr>
      <vt:lpstr>What about the caller?</vt:lpstr>
      <vt:lpstr>What happened?</vt:lpstr>
      <vt:lpstr>Does she need to go to prison?</vt:lpstr>
      <vt:lpstr>Remember</vt:lpstr>
      <vt:lpstr>Take it with a grain of salt…</vt:lpstr>
      <vt:lpstr>Never…</vt:lpstr>
      <vt:lpstr>PowerPoint Presentation</vt:lpstr>
      <vt:lpstr>Group Exercise - Brainstorm</vt:lpstr>
      <vt:lpstr>What to say:</vt:lpstr>
      <vt:lpstr>Respect </vt:lpstr>
      <vt:lpstr>Review</vt:lpstr>
      <vt:lpstr>Next:</vt:lpstr>
    </vt:vector>
  </TitlesOfParts>
  <Company>CJTC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CRISIS INTERVENTION</dc:title>
  <dc:creator>CJTC</dc:creator>
  <cp:lastModifiedBy>Donna Rorvik</cp:lastModifiedBy>
  <cp:revision>53</cp:revision>
  <cp:lastPrinted>2000-04-14T17:29:01Z</cp:lastPrinted>
  <dcterms:created xsi:type="dcterms:W3CDTF">2000-03-30T15:43:15Z</dcterms:created>
  <dcterms:modified xsi:type="dcterms:W3CDTF">2014-10-02T19:48:52Z</dcterms:modified>
</cp:coreProperties>
</file>